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08" r:id="rId1"/>
  </p:sldMasterIdLst>
  <p:notesMasterIdLst>
    <p:notesMasterId r:id="rId37"/>
  </p:notesMasterIdLst>
  <p:sldIdLst>
    <p:sldId id="256" r:id="rId2"/>
    <p:sldId id="259" r:id="rId3"/>
    <p:sldId id="258" r:id="rId4"/>
    <p:sldId id="257" r:id="rId5"/>
    <p:sldId id="260" r:id="rId6"/>
    <p:sldId id="261" r:id="rId7"/>
    <p:sldId id="262" r:id="rId8"/>
    <p:sldId id="263" r:id="rId9"/>
    <p:sldId id="264" r:id="rId10"/>
    <p:sldId id="266" r:id="rId11"/>
    <p:sldId id="269" r:id="rId12"/>
    <p:sldId id="270" r:id="rId13"/>
    <p:sldId id="268" r:id="rId14"/>
    <p:sldId id="271" r:id="rId15"/>
    <p:sldId id="267" r:id="rId16"/>
    <p:sldId id="272" r:id="rId17"/>
    <p:sldId id="265" r:id="rId18"/>
    <p:sldId id="273" r:id="rId19"/>
    <p:sldId id="274" r:id="rId20"/>
    <p:sldId id="291" r:id="rId21"/>
    <p:sldId id="275" r:id="rId22"/>
    <p:sldId id="276" r:id="rId23"/>
    <p:sldId id="277" r:id="rId24"/>
    <p:sldId id="279" r:id="rId25"/>
    <p:sldId id="280" r:id="rId26"/>
    <p:sldId id="281" r:id="rId27"/>
    <p:sldId id="282" r:id="rId28"/>
    <p:sldId id="278" r:id="rId29"/>
    <p:sldId id="283" r:id="rId30"/>
    <p:sldId id="284" r:id="rId31"/>
    <p:sldId id="285" r:id="rId32"/>
    <p:sldId id="286" r:id="rId33"/>
    <p:sldId id="287" r:id="rId34"/>
    <p:sldId id="289" r:id="rId35"/>
    <p:sldId id="290" r:id="rId36"/>
  </p:sldIdLst>
  <p:sldSz cx="9144000" cy="6858000" type="screen4x3"/>
  <p:notesSz cx="6858000" cy="9926638"/>
  <p:embeddedFontLst>
    <p:embeddedFont>
      <p:font typeface="Tw Cen MT" charset="0"/>
      <p:regular r:id="rId38"/>
      <p:bold r:id="rId39"/>
      <p:italic r:id="rId40"/>
      <p:boldItalic r:id="rId41"/>
    </p:embeddedFont>
    <p:embeddedFont>
      <p:font typeface="Calibri" pitchFamily="34" charset="0"/>
      <p:regular r:id="rId42"/>
      <p:bold r:id="rId43"/>
      <p:italic r:id="rId44"/>
      <p:boldItalic r:id="rId45"/>
    </p:embeddedFont>
    <p:embeddedFont>
      <p:font typeface="Wingdings 2" pitchFamily="18" charset="2"/>
      <p:regular r:id="rId46"/>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ice Bardiaux" initials="AB" lastIdx="4" clrIdx="0"/>
  <p:cmAuthor id="1" name="SIWS" initials="S" lastIdx="2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EC98"/>
    <a:srgbClr val="990033"/>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313" autoAdjust="0"/>
  </p:normalViewPr>
  <p:slideViewPr>
    <p:cSldViewPr>
      <p:cViewPr>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G:\Colloques-S&#233;minaires-Projets\Avignon_Nov2011\Com_ACS-JPG\Test%20perceptif\R&#233;sultats_testperceptif_mai2011.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tx2">
                    <a:lumMod val="75000"/>
                  </a:schemeClr>
                </a:solidFill>
                <a:latin typeface="+mn-lt"/>
              </a:defRPr>
            </a:pPr>
            <a:r>
              <a:rPr lang="en-US">
                <a:solidFill>
                  <a:schemeClr val="tx2">
                    <a:lumMod val="75000"/>
                  </a:schemeClr>
                </a:solidFill>
                <a:latin typeface="+mn-lt"/>
              </a:rPr>
              <a:t>Degré d'accent moyen par locuteur</a:t>
            </a:r>
          </a:p>
        </c:rich>
      </c:tx>
      <c:layout>
        <c:manualLayout>
          <c:xMode val="edge"/>
          <c:yMode val="edge"/>
          <c:x val="0.31009905469299054"/>
          <c:y val="1.9240286432820601E-2"/>
        </c:manualLayout>
      </c:layout>
      <c:overlay val="0"/>
    </c:title>
    <c:autoTitleDeleted val="0"/>
    <c:plotArea>
      <c:layout/>
      <c:barChart>
        <c:barDir val="col"/>
        <c:grouping val="clustered"/>
        <c:varyColors val="0"/>
        <c:ser>
          <c:idx val="0"/>
          <c:order val="0"/>
          <c:invertIfNegative val="0"/>
          <c:dPt>
            <c:idx val="0"/>
            <c:invertIfNegative val="0"/>
            <c:bubble3D val="0"/>
            <c:spPr>
              <a:solidFill>
                <a:srgbClr val="993366"/>
              </a:solidFill>
            </c:spPr>
          </c:dPt>
          <c:dPt>
            <c:idx val="1"/>
            <c:invertIfNegative val="0"/>
            <c:bubble3D val="0"/>
            <c:spPr>
              <a:solidFill>
                <a:srgbClr val="993366"/>
              </a:solidFill>
            </c:spPr>
          </c:dPt>
          <c:dPt>
            <c:idx val="2"/>
            <c:invertIfNegative val="0"/>
            <c:bubble3D val="0"/>
            <c:spPr>
              <a:solidFill>
                <a:srgbClr val="993366"/>
              </a:solidFill>
            </c:spPr>
          </c:dPt>
          <c:dPt>
            <c:idx val="3"/>
            <c:invertIfNegative val="0"/>
            <c:bubble3D val="0"/>
            <c:spPr>
              <a:solidFill>
                <a:schemeClr val="accent1">
                  <a:lumMod val="75000"/>
                </a:schemeClr>
              </a:solidFill>
            </c:spPr>
          </c:dPt>
          <c:dPt>
            <c:idx val="4"/>
            <c:invertIfNegative val="0"/>
            <c:bubble3D val="0"/>
            <c:spPr>
              <a:solidFill>
                <a:srgbClr val="993366"/>
              </a:solidFill>
            </c:spPr>
          </c:dPt>
          <c:dPt>
            <c:idx val="5"/>
            <c:invertIfNegative val="0"/>
            <c:bubble3D val="0"/>
            <c:spPr>
              <a:solidFill>
                <a:schemeClr val="accent2"/>
              </a:solidFill>
            </c:spPr>
          </c:dPt>
          <c:dPt>
            <c:idx val="6"/>
            <c:invertIfNegative val="0"/>
            <c:bubble3D val="0"/>
            <c:spPr>
              <a:solidFill>
                <a:schemeClr val="accent3"/>
              </a:solidFill>
            </c:spPr>
          </c:dPt>
          <c:dPt>
            <c:idx val="7"/>
            <c:invertIfNegative val="0"/>
            <c:bubble3D val="0"/>
            <c:spPr>
              <a:solidFill>
                <a:srgbClr val="993366"/>
              </a:solidFill>
            </c:spPr>
          </c:dPt>
          <c:dPt>
            <c:idx val="8"/>
            <c:invertIfNegative val="0"/>
            <c:bubble3D val="0"/>
            <c:spPr>
              <a:solidFill>
                <a:schemeClr val="accent1">
                  <a:lumMod val="75000"/>
                </a:schemeClr>
              </a:solidFill>
            </c:spPr>
          </c:dPt>
          <c:dPt>
            <c:idx val="9"/>
            <c:invertIfNegative val="0"/>
            <c:bubble3D val="0"/>
            <c:spPr>
              <a:solidFill>
                <a:srgbClr val="993366"/>
              </a:solidFill>
            </c:spPr>
          </c:dPt>
          <c:dPt>
            <c:idx val="10"/>
            <c:invertIfNegative val="0"/>
            <c:bubble3D val="0"/>
            <c:spPr>
              <a:solidFill>
                <a:schemeClr val="accent2"/>
              </a:solidFill>
            </c:spPr>
          </c:dPt>
          <c:dPt>
            <c:idx val="11"/>
            <c:invertIfNegative val="0"/>
            <c:bubble3D val="0"/>
            <c:spPr>
              <a:solidFill>
                <a:schemeClr val="accent3"/>
              </a:solidFill>
            </c:spPr>
          </c:dPt>
          <c:dPt>
            <c:idx val="12"/>
            <c:invertIfNegative val="0"/>
            <c:bubble3D val="0"/>
            <c:spPr>
              <a:solidFill>
                <a:schemeClr val="accent1">
                  <a:lumMod val="75000"/>
                </a:schemeClr>
              </a:solidFill>
            </c:spPr>
          </c:dPt>
          <c:dPt>
            <c:idx val="13"/>
            <c:invertIfNegative val="0"/>
            <c:bubble3D val="0"/>
            <c:spPr>
              <a:solidFill>
                <a:schemeClr val="accent1">
                  <a:lumMod val="75000"/>
                </a:schemeClr>
              </a:solidFill>
            </c:spPr>
          </c:dPt>
          <c:dPt>
            <c:idx val="14"/>
            <c:invertIfNegative val="0"/>
            <c:bubble3D val="0"/>
            <c:spPr>
              <a:solidFill>
                <a:schemeClr val="accent2"/>
              </a:solidFill>
            </c:spPr>
          </c:dPt>
          <c:dPt>
            <c:idx val="15"/>
            <c:invertIfNegative val="0"/>
            <c:bubble3D val="0"/>
            <c:spPr>
              <a:solidFill>
                <a:schemeClr val="accent3"/>
              </a:solidFill>
            </c:spPr>
          </c:dPt>
          <c:dPt>
            <c:idx val="16"/>
            <c:invertIfNegative val="0"/>
            <c:bubble3D val="0"/>
            <c:spPr>
              <a:solidFill>
                <a:schemeClr val="accent3"/>
              </a:solidFill>
            </c:spPr>
          </c:dPt>
          <c:dPt>
            <c:idx val="17"/>
            <c:invertIfNegative val="0"/>
            <c:bubble3D val="0"/>
            <c:spPr>
              <a:solidFill>
                <a:schemeClr val="accent1">
                  <a:lumMod val="75000"/>
                </a:schemeClr>
              </a:solidFill>
            </c:spPr>
          </c:dPt>
          <c:dPt>
            <c:idx val="18"/>
            <c:invertIfNegative val="0"/>
            <c:bubble3D val="0"/>
            <c:spPr>
              <a:solidFill>
                <a:schemeClr val="accent1">
                  <a:lumMod val="75000"/>
                </a:schemeClr>
              </a:solidFill>
            </c:spPr>
          </c:dPt>
          <c:dPt>
            <c:idx val="19"/>
            <c:invertIfNegative val="0"/>
            <c:bubble3D val="0"/>
            <c:spPr>
              <a:solidFill>
                <a:schemeClr val="accent3"/>
              </a:solidFill>
            </c:spPr>
          </c:dPt>
          <c:dPt>
            <c:idx val="20"/>
            <c:invertIfNegative val="0"/>
            <c:bubble3D val="0"/>
            <c:spPr>
              <a:solidFill>
                <a:schemeClr val="accent2"/>
              </a:solidFill>
            </c:spPr>
          </c:dPt>
          <c:dPt>
            <c:idx val="21"/>
            <c:invertIfNegative val="0"/>
            <c:bubble3D val="0"/>
            <c:spPr>
              <a:solidFill>
                <a:schemeClr val="accent2"/>
              </a:solidFill>
            </c:spPr>
          </c:dPt>
          <c:dPt>
            <c:idx val="22"/>
            <c:invertIfNegative val="0"/>
            <c:bubble3D val="0"/>
            <c:spPr>
              <a:solidFill>
                <a:schemeClr val="accent3"/>
              </a:solidFill>
            </c:spPr>
          </c:dPt>
          <c:dPt>
            <c:idx val="23"/>
            <c:invertIfNegative val="0"/>
            <c:bubble3D val="0"/>
            <c:spPr>
              <a:solidFill>
                <a:schemeClr val="accent2"/>
              </a:solidFill>
            </c:spPr>
          </c:dPt>
          <c:cat>
            <c:strRef>
              <c:f>'degré par locuteur-Avignon'!$A$1:$X$1</c:f>
              <c:strCache>
                <c:ptCount val="24"/>
                <c:pt idx="0">
                  <c:v>btaBD1</c:v>
                </c:pt>
                <c:pt idx="1">
                  <c:v>btaOL1</c:v>
                </c:pt>
                <c:pt idx="2">
                  <c:v>btaNH1</c:v>
                </c:pt>
                <c:pt idx="3">
                  <c:v>bbaML1</c:v>
                </c:pt>
                <c:pt idx="4">
                  <c:v>btaTM1</c:v>
                </c:pt>
                <c:pt idx="5">
                  <c:v>bgaBC1</c:v>
                </c:pt>
                <c:pt idx="6">
                  <c:v>blaJP1</c:v>
                </c:pt>
                <c:pt idx="7">
                  <c:v>btaFB1</c:v>
                </c:pt>
                <c:pt idx="8">
                  <c:v>bbaMS1</c:v>
                </c:pt>
                <c:pt idx="9">
                  <c:v>btaPM1</c:v>
                </c:pt>
                <c:pt idx="10">
                  <c:v>bgaLD2</c:v>
                </c:pt>
                <c:pt idx="11">
                  <c:v>blaPS1</c:v>
                </c:pt>
                <c:pt idx="12">
                  <c:v>bbaDM1</c:v>
                </c:pt>
                <c:pt idx="13">
                  <c:v>bbaDD1</c:v>
                </c:pt>
                <c:pt idx="14">
                  <c:v>bgaMV1</c:v>
                </c:pt>
                <c:pt idx="15">
                  <c:v>blaJV1</c:v>
                </c:pt>
                <c:pt idx="16">
                  <c:v>blaGD1</c:v>
                </c:pt>
                <c:pt idx="17">
                  <c:v>bbaFG1</c:v>
                </c:pt>
                <c:pt idx="18">
                  <c:v>bbaHD1</c:v>
                </c:pt>
                <c:pt idx="19">
                  <c:v>blaTM1</c:v>
                </c:pt>
                <c:pt idx="20">
                  <c:v>bgaJV1</c:v>
                </c:pt>
                <c:pt idx="21">
                  <c:v>bgaAD1</c:v>
                </c:pt>
                <c:pt idx="22">
                  <c:v>blaPN1</c:v>
                </c:pt>
                <c:pt idx="23">
                  <c:v>bgaPG1</c:v>
                </c:pt>
              </c:strCache>
            </c:strRef>
          </c:cat>
          <c:val>
            <c:numRef>
              <c:f>'degré par locuteur-Avignon'!$A$2:$X$2</c:f>
              <c:numCache>
                <c:formatCode>General</c:formatCode>
                <c:ptCount val="24"/>
                <c:pt idx="0">
                  <c:v>1.4449999999999978</c:v>
                </c:pt>
                <c:pt idx="1">
                  <c:v>1.5669999999999982</c:v>
                </c:pt>
                <c:pt idx="2">
                  <c:v>1.6700000000000017</c:v>
                </c:pt>
                <c:pt idx="3">
                  <c:v>1.677</c:v>
                </c:pt>
                <c:pt idx="4">
                  <c:v>1.819</c:v>
                </c:pt>
                <c:pt idx="5">
                  <c:v>1.9410000000000001</c:v>
                </c:pt>
                <c:pt idx="6">
                  <c:v>2.1030000000000002</c:v>
                </c:pt>
                <c:pt idx="7">
                  <c:v>2.1219999999999999</c:v>
                </c:pt>
                <c:pt idx="8">
                  <c:v>2.1349999999999998</c:v>
                </c:pt>
                <c:pt idx="9">
                  <c:v>2.3609999999999998</c:v>
                </c:pt>
                <c:pt idx="10">
                  <c:v>2.4509999999999987</c:v>
                </c:pt>
                <c:pt idx="11">
                  <c:v>2.6119999999999997</c:v>
                </c:pt>
                <c:pt idx="12">
                  <c:v>2.9539999999999997</c:v>
                </c:pt>
                <c:pt idx="13">
                  <c:v>3.1030000000000002</c:v>
                </c:pt>
                <c:pt idx="14">
                  <c:v>3.3609999999999998</c:v>
                </c:pt>
                <c:pt idx="15">
                  <c:v>3.4509999999999987</c:v>
                </c:pt>
                <c:pt idx="16">
                  <c:v>3.5030000000000001</c:v>
                </c:pt>
                <c:pt idx="17">
                  <c:v>3.5159999999999987</c:v>
                </c:pt>
                <c:pt idx="18">
                  <c:v>4.0389999999999997</c:v>
                </c:pt>
                <c:pt idx="19">
                  <c:v>4.2320000000000002</c:v>
                </c:pt>
                <c:pt idx="20">
                  <c:v>4.2639999999999985</c:v>
                </c:pt>
                <c:pt idx="21">
                  <c:v>4.8</c:v>
                </c:pt>
                <c:pt idx="22">
                  <c:v>4.9610000000000003</c:v>
                </c:pt>
                <c:pt idx="23">
                  <c:v>4.9669999999999996</c:v>
                </c:pt>
              </c:numCache>
            </c:numRef>
          </c:val>
        </c:ser>
        <c:dLbls>
          <c:showLegendKey val="0"/>
          <c:showVal val="0"/>
          <c:showCatName val="0"/>
          <c:showSerName val="0"/>
          <c:showPercent val="0"/>
          <c:showBubbleSize val="0"/>
        </c:dLbls>
        <c:gapWidth val="150"/>
        <c:axId val="26001792"/>
        <c:axId val="26003712"/>
      </c:barChart>
      <c:catAx>
        <c:axId val="26001792"/>
        <c:scaling>
          <c:orientation val="minMax"/>
        </c:scaling>
        <c:delete val="0"/>
        <c:axPos val="b"/>
        <c:title>
          <c:tx>
            <c:rich>
              <a:bodyPr/>
              <a:lstStyle/>
              <a:p>
                <a:pPr>
                  <a:defRPr sz="1400">
                    <a:solidFill>
                      <a:schemeClr val="tx2">
                        <a:lumMod val="75000"/>
                      </a:schemeClr>
                    </a:solidFill>
                  </a:defRPr>
                </a:pPr>
                <a:r>
                  <a:rPr lang="en-US" sz="1400">
                    <a:solidFill>
                      <a:schemeClr val="tx2">
                        <a:lumMod val="75000"/>
                      </a:schemeClr>
                    </a:solidFill>
                  </a:rPr>
                  <a:t>Locuteurs</a:t>
                </a:r>
              </a:p>
            </c:rich>
          </c:tx>
          <c:layout/>
          <c:overlay val="0"/>
        </c:title>
        <c:majorTickMark val="none"/>
        <c:minorTickMark val="none"/>
        <c:tickLblPos val="nextTo"/>
        <c:txPr>
          <a:bodyPr/>
          <a:lstStyle/>
          <a:p>
            <a:pPr>
              <a:defRPr>
                <a:latin typeface="+mn-lt"/>
              </a:defRPr>
            </a:pPr>
            <a:endParaRPr lang="fr-FR"/>
          </a:p>
        </c:txPr>
        <c:crossAx val="26003712"/>
        <c:crosses val="autoZero"/>
        <c:auto val="1"/>
        <c:lblAlgn val="ctr"/>
        <c:lblOffset val="100"/>
        <c:noMultiLvlLbl val="0"/>
      </c:catAx>
      <c:valAx>
        <c:axId val="26003712"/>
        <c:scaling>
          <c:orientation val="minMax"/>
          <c:max val="5"/>
          <c:min val="1"/>
        </c:scaling>
        <c:delete val="0"/>
        <c:axPos val="l"/>
        <c:majorGridlines/>
        <c:title>
          <c:tx>
            <c:rich>
              <a:bodyPr/>
              <a:lstStyle/>
              <a:p>
                <a:pPr>
                  <a:defRPr sz="1400">
                    <a:solidFill>
                      <a:schemeClr val="tx2">
                        <a:lumMod val="75000"/>
                      </a:schemeClr>
                    </a:solidFill>
                  </a:defRPr>
                </a:pPr>
                <a:r>
                  <a:rPr lang="en-US" sz="1400">
                    <a:solidFill>
                      <a:schemeClr val="tx2">
                        <a:lumMod val="75000"/>
                      </a:schemeClr>
                    </a:solidFill>
                  </a:rPr>
                  <a:t>Degré d'accent moyen</a:t>
                </a:r>
              </a:p>
            </c:rich>
          </c:tx>
          <c:layout/>
          <c:overlay val="0"/>
        </c:title>
        <c:numFmt formatCode="General" sourceLinked="1"/>
        <c:majorTickMark val="out"/>
        <c:minorTickMark val="none"/>
        <c:tickLblPos val="nextTo"/>
        <c:crossAx val="26001792"/>
        <c:crosses val="autoZero"/>
        <c:crossBetween val="between"/>
        <c:minorUnit val="0.2"/>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4" y="0"/>
            <a:ext cx="2971800" cy="496332"/>
          </a:xfrm>
          <a:prstGeom prst="rect">
            <a:avLst/>
          </a:prstGeom>
        </p:spPr>
        <p:txBody>
          <a:bodyPr vert="horz" lIns="91440" tIns="45720" rIns="91440" bIns="45720" rtlCol="0"/>
          <a:lstStyle>
            <a:lvl1pPr algn="r">
              <a:defRPr sz="1200"/>
            </a:lvl1pPr>
          </a:lstStyle>
          <a:p>
            <a:fld id="{BFD84634-6D3F-48E2-B080-8BA94A2D2273}" type="datetimeFigureOut">
              <a:rPr lang="fr-BE" smtClean="0"/>
              <a:t>4/12/2012</a:t>
            </a:fld>
            <a:endParaRPr lang="fr-BE"/>
          </a:p>
        </p:txBody>
      </p:sp>
      <p:sp>
        <p:nvSpPr>
          <p:cNvPr id="4" name="Espace réservé de l'image des diapositives 3"/>
          <p:cNvSpPr>
            <a:spLocks noGrp="1" noRot="1" noChangeAspect="1"/>
          </p:cNvSpPr>
          <p:nvPr>
            <p:ph type="sldImg" idx="2"/>
          </p:nvPr>
        </p:nvSpPr>
        <p:spPr>
          <a:xfrm>
            <a:off x="947738" y="744538"/>
            <a:ext cx="4962525" cy="3722687"/>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85800" y="4715153"/>
            <a:ext cx="5486400" cy="4466987"/>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0" y="9428583"/>
            <a:ext cx="2971800" cy="496332"/>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4" y="9428583"/>
            <a:ext cx="2971800" cy="496332"/>
          </a:xfrm>
          <a:prstGeom prst="rect">
            <a:avLst/>
          </a:prstGeom>
        </p:spPr>
        <p:txBody>
          <a:bodyPr vert="horz" lIns="91440" tIns="45720" rIns="91440" bIns="45720" rtlCol="0" anchor="b"/>
          <a:lstStyle>
            <a:lvl1pPr algn="r">
              <a:defRPr sz="1200"/>
            </a:lvl1pPr>
          </a:lstStyle>
          <a:p>
            <a:fld id="{49ADD787-FA61-4B61-AC4C-2937AA4DA5AD}" type="slidenum">
              <a:rPr lang="fr-BE" smtClean="0"/>
              <a:t>‹N°›</a:t>
            </a:fld>
            <a:endParaRPr lang="fr-BE"/>
          </a:p>
        </p:txBody>
      </p:sp>
    </p:spTree>
    <p:extLst>
      <p:ext uri="{BB962C8B-B14F-4D97-AF65-F5344CB8AC3E}">
        <p14:creationId xmlns:p14="http://schemas.microsoft.com/office/powerpoint/2010/main" val="2068277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Présentation des études réalisées pour</a:t>
            </a:r>
            <a:r>
              <a:rPr lang="fr-BE" baseline="0" dirty="0" smtClean="0"/>
              <a:t> le chapitre sur la prosodie régionale en français de Belgique du volume «</a:t>
            </a:r>
            <a:r>
              <a:rPr lang="fr-BE" baseline="0" smtClean="0"/>
              <a:t> prosodie » coordonné </a:t>
            </a:r>
            <a:r>
              <a:rPr lang="fr-BE" baseline="0" dirty="0" smtClean="0"/>
              <a:t>par Anne Catherine</a:t>
            </a:r>
            <a:endParaRPr lang="fr-BE" dirty="0"/>
          </a:p>
        </p:txBody>
      </p:sp>
      <p:sp>
        <p:nvSpPr>
          <p:cNvPr id="4" name="Espace réservé du numéro de diapositive 3"/>
          <p:cNvSpPr>
            <a:spLocks noGrp="1"/>
          </p:cNvSpPr>
          <p:nvPr>
            <p:ph type="sldNum" sz="quarter" idx="10"/>
          </p:nvPr>
        </p:nvSpPr>
        <p:spPr/>
        <p:txBody>
          <a:bodyPr/>
          <a:lstStyle/>
          <a:p>
            <a:fld id="{49ADD787-FA61-4B61-AC4C-2937AA4DA5AD}" type="slidenum">
              <a:rPr lang="fr-BE" smtClean="0"/>
              <a:t>1</a:t>
            </a:fld>
            <a:endParaRPr lang="fr-BE"/>
          </a:p>
        </p:txBody>
      </p:sp>
    </p:spTree>
    <p:extLst>
      <p:ext uri="{BB962C8B-B14F-4D97-AF65-F5344CB8AC3E}">
        <p14:creationId xmlns:p14="http://schemas.microsoft.com/office/powerpoint/2010/main" val="3445999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t>GA = mot plein et clitiques associés </a:t>
            </a:r>
            <a:r>
              <a:rPr lang="fr-BE" dirty="0" smtClean="0">
                <a:sym typeface="Wingdings" pitchFamily="2" charset="2"/>
              </a:rPr>
              <a:t> astérisque sur le mot plein = frontière de fin de GA</a:t>
            </a:r>
          </a:p>
          <a:p>
            <a:endParaRPr lang="fr-BE" dirty="0"/>
          </a:p>
        </p:txBody>
      </p:sp>
      <p:sp>
        <p:nvSpPr>
          <p:cNvPr id="4" name="Espace réservé du numéro de diapositive 3"/>
          <p:cNvSpPr>
            <a:spLocks noGrp="1"/>
          </p:cNvSpPr>
          <p:nvPr>
            <p:ph type="sldNum" sz="quarter" idx="10"/>
          </p:nvPr>
        </p:nvSpPr>
        <p:spPr/>
        <p:txBody>
          <a:bodyPr/>
          <a:lstStyle/>
          <a:p>
            <a:fld id="{49ADD787-FA61-4B61-AC4C-2937AA4DA5AD}" type="slidenum">
              <a:rPr lang="fr-BE" smtClean="0"/>
              <a:t>10</a:t>
            </a:fld>
            <a:endParaRPr lang="fr-BE"/>
          </a:p>
        </p:txBody>
      </p:sp>
    </p:spTree>
    <p:extLst>
      <p:ext uri="{BB962C8B-B14F-4D97-AF65-F5344CB8AC3E}">
        <p14:creationId xmlns:p14="http://schemas.microsoft.com/office/powerpoint/2010/main" val="1887968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49ADD787-FA61-4B61-AC4C-2937AA4DA5AD}" type="slidenum">
              <a:rPr lang="fr-BE" smtClean="0"/>
              <a:t>11</a:t>
            </a:fld>
            <a:endParaRPr lang="fr-BE"/>
          </a:p>
        </p:txBody>
      </p:sp>
    </p:spTree>
    <p:extLst>
      <p:ext uri="{BB962C8B-B14F-4D97-AF65-F5344CB8AC3E}">
        <p14:creationId xmlns:p14="http://schemas.microsoft.com/office/powerpoint/2010/main" val="3924550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49ADD787-FA61-4B61-AC4C-2937AA4DA5AD}" type="slidenum">
              <a:rPr lang="fr-BE" smtClean="0"/>
              <a:t>12</a:t>
            </a:fld>
            <a:endParaRPr lang="fr-BE"/>
          </a:p>
        </p:txBody>
      </p:sp>
    </p:spTree>
    <p:extLst>
      <p:ext uri="{BB962C8B-B14F-4D97-AF65-F5344CB8AC3E}">
        <p14:creationId xmlns:p14="http://schemas.microsoft.com/office/powerpoint/2010/main" val="286668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49ADD787-FA61-4B61-AC4C-2937AA4DA5AD}" type="slidenum">
              <a:rPr lang="fr-BE" smtClean="0"/>
              <a:t>13</a:t>
            </a:fld>
            <a:endParaRPr lang="fr-BE"/>
          </a:p>
        </p:txBody>
      </p:sp>
    </p:spTree>
    <p:extLst>
      <p:ext uri="{BB962C8B-B14F-4D97-AF65-F5344CB8AC3E}">
        <p14:creationId xmlns:p14="http://schemas.microsoft.com/office/powerpoint/2010/main" val="2052599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49ADD787-FA61-4B61-AC4C-2937AA4DA5AD}" type="slidenum">
              <a:rPr lang="fr-BE" smtClean="0"/>
              <a:t>14</a:t>
            </a:fld>
            <a:endParaRPr lang="fr-BE"/>
          </a:p>
        </p:txBody>
      </p:sp>
    </p:spTree>
    <p:extLst>
      <p:ext uri="{BB962C8B-B14F-4D97-AF65-F5344CB8AC3E}">
        <p14:creationId xmlns:p14="http://schemas.microsoft.com/office/powerpoint/2010/main" val="1502050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49ADD787-FA61-4B61-AC4C-2937AA4DA5AD}" type="slidenum">
              <a:rPr lang="fr-BE" smtClean="0"/>
              <a:t>15</a:t>
            </a:fld>
            <a:endParaRPr lang="fr-BE"/>
          </a:p>
        </p:txBody>
      </p:sp>
    </p:spTree>
    <p:extLst>
      <p:ext uri="{BB962C8B-B14F-4D97-AF65-F5344CB8AC3E}">
        <p14:creationId xmlns:p14="http://schemas.microsoft.com/office/powerpoint/2010/main" val="8335158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t>On marque une frontière lorsqu’une </a:t>
            </a:r>
            <a:r>
              <a:rPr lang="fr-BE" dirty="0" err="1" smtClean="0"/>
              <a:t>Prom</a:t>
            </a:r>
            <a:r>
              <a:rPr lang="fr-BE" dirty="0" smtClean="0"/>
              <a:t> correspond à un syllabe finale OU pénultième </a:t>
            </a:r>
            <a:r>
              <a:rPr lang="fr-BE" dirty="0" smtClean="0">
                <a:sym typeface="Wingdings" pitchFamily="2" charset="2"/>
              </a:rPr>
              <a:t> on obtient la signature du GI</a:t>
            </a:r>
            <a:endParaRPr lang="fr-BE" dirty="0" smtClean="0"/>
          </a:p>
          <a:p>
            <a:r>
              <a:rPr lang="fr-BE" dirty="0" smtClean="0"/>
              <a:t>Pourquoi la syllabe pénultième?</a:t>
            </a:r>
            <a:r>
              <a:rPr lang="fr-BE" baseline="0" dirty="0" smtClean="0"/>
              <a:t> Pour rendre compte du déplacement de l’accent rapporté dans la littérature.</a:t>
            </a:r>
            <a:br>
              <a:rPr lang="fr-BE" baseline="0" dirty="0" smtClean="0"/>
            </a:br>
            <a:r>
              <a:rPr lang="fr-BE" baseline="0" dirty="0" smtClean="0"/>
              <a:t>Parallèlement aux GI délimités automatiquement, nous avons délimité manuellement (perceptivement) les GI.</a:t>
            </a:r>
          </a:p>
          <a:p>
            <a:r>
              <a:rPr lang="fr-BE" baseline="0" dirty="0" smtClean="0"/>
              <a:t>En comparant les GI automatiques et les GI perceptifs, nous avons constaté que la méthode automatique détectaient nettement moins de GI que la méthode perceptive, et que les GI perceptifs non détectés automatiquement présentaient souvent une proéminence pénultième (qui avait pu être la cause de la détection perceptive d’une frontière). Nous avons donc choisi d’introduire une règle supplémentaire dans le système de détection automatique de frontière de GI : lorsqu’une </a:t>
            </a:r>
            <a:r>
              <a:rPr lang="fr-BE" baseline="0" dirty="0" err="1" smtClean="0"/>
              <a:t>Prom</a:t>
            </a:r>
            <a:r>
              <a:rPr lang="fr-BE" baseline="0" dirty="0" smtClean="0"/>
              <a:t> correspond à une syllabe pénultième de GA, une frontière est également annotée.</a:t>
            </a:r>
          </a:p>
        </p:txBody>
      </p:sp>
      <p:sp>
        <p:nvSpPr>
          <p:cNvPr id="4" name="Espace réservé du numéro de diapositive 3"/>
          <p:cNvSpPr>
            <a:spLocks noGrp="1"/>
          </p:cNvSpPr>
          <p:nvPr>
            <p:ph type="sldNum" sz="quarter" idx="10"/>
          </p:nvPr>
        </p:nvSpPr>
        <p:spPr/>
        <p:txBody>
          <a:bodyPr/>
          <a:lstStyle/>
          <a:p>
            <a:fld id="{49ADD787-FA61-4B61-AC4C-2937AA4DA5AD}" type="slidenum">
              <a:rPr lang="fr-BE" smtClean="0"/>
              <a:t>16</a:t>
            </a:fld>
            <a:endParaRPr lang="fr-BE"/>
          </a:p>
        </p:txBody>
      </p:sp>
    </p:spTree>
    <p:extLst>
      <p:ext uri="{BB962C8B-B14F-4D97-AF65-F5344CB8AC3E}">
        <p14:creationId xmlns:p14="http://schemas.microsoft.com/office/powerpoint/2010/main" val="42798198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Notre unité</a:t>
            </a:r>
            <a:r>
              <a:rPr lang="fr-BE" baseline="0" dirty="0" smtClean="0"/>
              <a:t> minimale est donc le GI. Nous analysons au sein du GI la clausule, dans la définition donnée par Carton. Nous avons donc proposé une annotation prosodique des clausules, que nous avons délimité aux 3 dernières syllabes du GI.</a:t>
            </a:r>
          </a:p>
          <a:p>
            <a:r>
              <a:rPr lang="fr-BE" baseline="0" dirty="0" smtClean="0"/>
              <a:t>Notre annotation est double : fonctionnelle et perceptive (+ tonale, mais non exploité ici)</a:t>
            </a:r>
          </a:p>
          <a:p>
            <a:endParaRPr lang="fr-BE" baseline="0" dirty="0" smtClean="0"/>
          </a:p>
        </p:txBody>
      </p:sp>
      <p:sp>
        <p:nvSpPr>
          <p:cNvPr id="4" name="Espace réservé du numéro de diapositive 3"/>
          <p:cNvSpPr>
            <a:spLocks noGrp="1"/>
          </p:cNvSpPr>
          <p:nvPr>
            <p:ph type="sldNum" sz="quarter" idx="10"/>
          </p:nvPr>
        </p:nvSpPr>
        <p:spPr/>
        <p:txBody>
          <a:bodyPr/>
          <a:lstStyle/>
          <a:p>
            <a:fld id="{49ADD787-FA61-4B61-AC4C-2937AA4DA5AD}" type="slidenum">
              <a:rPr lang="fr-BE" smtClean="0"/>
              <a:t>17</a:t>
            </a:fld>
            <a:endParaRPr lang="fr-BE"/>
          </a:p>
        </p:txBody>
      </p:sp>
    </p:spTree>
    <p:extLst>
      <p:ext uri="{BB962C8B-B14F-4D97-AF65-F5344CB8AC3E}">
        <p14:creationId xmlns:p14="http://schemas.microsoft.com/office/powerpoint/2010/main" val="19408499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Première tire = fonction du contour (annotation par</a:t>
            </a:r>
            <a:r>
              <a:rPr lang="fr-BE" baseline="0" dirty="0" smtClean="0"/>
              <a:t> ACS et AB)</a:t>
            </a:r>
          </a:p>
          <a:p>
            <a:r>
              <a:rPr lang="fr-BE" baseline="0" dirty="0" smtClean="0"/>
              <a:t>Deuxième tire = marquage du contour (annotation ACS et AB)</a:t>
            </a:r>
          </a:p>
          <a:p>
            <a:r>
              <a:rPr lang="fr-BE" baseline="0" dirty="0" smtClean="0"/>
              <a:t>Troisième tire = marquage du paramètre de durée uniquement</a:t>
            </a:r>
          </a:p>
          <a:p>
            <a:r>
              <a:rPr lang="fr-BE" baseline="0" dirty="0" smtClean="0"/>
              <a:t>Quatrième tire = marquage du paramètre de hauteur uniquement</a:t>
            </a:r>
          </a:p>
          <a:p>
            <a:r>
              <a:rPr lang="fr-BE" baseline="0" dirty="0" smtClean="0"/>
              <a:t>Cinquième tire = combinaison hauteur et durée</a:t>
            </a:r>
          </a:p>
          <a:p>
            <a:r>
              <a:rPr lang="fr-BE" baseline="0" dirty="0" smtClean="0"/>
              <a:t>Sixième tire = combinaison hauteur, durée, fonction</a:t>
            </a:r>
          </a:p>
          <a:p>
            <a:r>
              <a:rPr lang="fr-BE" baseline="0" dirty="0" smtClean="0"/>
              <a:t>Septième tire = </a:t>
            </a:r>
            <a:r>
              <a:rPr lang="fr-BE" baseline="0" dirty="0" err="1" smtClean="0"/>
              <a:t>delivery</a:t>
            </a:r>
            <a:r>
              <a:rPr lang="fr-BE" baseline="0" dirty="0" smtClean="0"/>
              <a:t> </a:t>
            </a:r>
            <a:r>
              <a:rPr lang="fr-BE" baseline="0" dirty="0" smtClean="0">
                <a:sym typeface="Wingdings" pitchFamily="2" charset="2"/>
              </a:rPr>
              <a:t> observations annexes sur le marquage régional</a:t>
            </a:r>
          </a:p>
          <a:p>
            <a:r>
              <a:rPr lang="fr-BE" baseline="0" dirty="0" smtClean="0">
                <a:sym typeface="Wingdings" pitchFamily="2" charset="2"/>
              </a:rPr>
              <a:t>Huitième tire = </a:t>
            </a:r>
            <a:r>
              <a:rPr lang="fr-BE" baseline="0" dirty="0" err="1" smtClean="0">
                <a:sym typeface="Wingdings" pitchFamily="2" charset="2"/>
              </a:rPr>
              <a:t>words</a:t>
            </a:r>
            <a:endParaRPr lang="fr-BE" dirty="0"/>
          </a:p>
        </p:txBody>
      </p:sp>
      <p:sp>
        <p:nvSpPr>
          <p:cNvPr id="4" name="Espace réservé du numéro de diapositive 3"/>
          <p:cNvSpPr>
            <a:spLocks noGrp="1"/>
          </p:cNvSpPr>
          <p:nvPr>
            <p:ph type="sldNum" sz="quarter" idx="10"/>
          </p:nvPr>
        </p:nvSpPr>
        <p:spPr/>
        <p:txBody>
          <a:bodyPr/>
          <a:lstStyle/>
          <a:p>
            <a:fld id="{49ADD787-FA61-4B61-AC4C-2937AA4DA5AD}" type="slidenum">
              <a:rPr lang="fr-BE" smtClean="0"/>
              <a:t>18</a:t>
            </a:fld>
            <a:endParaRPr lang="fr-BE"/>
          </a:p>
        </p:txBody>
      </p:sp>
    </p:spTree>
    <p:extLst>
      <p:ext uri="{BB962C8B-B14F-4D97-AF65-F5344CB8AC3E}">
        <p14:creationId xmlns:p14="http://schemas.microsoft.com/office/powerpoint/2010/main" val="3620114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La première étude réalisée porte sur</a:t>
            </a:r>
            <a:r>
              <a:rPr lang="fr-BE" baseline="0" dirty="0" smtClean="0"/>
              <a:t> l’aspect temporel de la vitesse de parole et d’articulation.</a:t>
            </a:r>
          </a:p>
          <a:p>
            <a:r>
              <a:rPr lang="fr-BE" baseline="0" dirty="0" smtClean="0"/>
              <a:t>En suivant </a:t>
            </a:r>
            <a:r>
              <a:rPr lang="fr-BE" baseline="0" dirty="0" err="1" smtClean="0"/>
              <a:t>Grosjean&amp;Deschamps</a:t>
            </a:r>
            <a:r>
              <a:rPr lang="fr-BE" baseline="0" dirty="0" smtClean="0"/>
              <a:t>, </a:t>
            </a:r>
          </a:p>
          <a:p>
            <a:pPr marL="171450" indent="-171450">
              <a:buFontTx/>
              <a:buChar char="-"/>
            </a:pPr>
            <a:r>
              <a:rPr lang="fr-BE" baseline="0" dirty="0" smtClean="0"/>
              <a:t>la vitesse de parole est ici défini comme le temps total de locution divisé par le nombre de syllabes produites, et multiplié par 60 pour obtenir une mesure en </a:t>
            </a:r>
            <a:r>
              <a:rPr lang="fr-BE" baseline="0" dirty="0" err="1" smtClean="0"/>
              <a:t>syll</a:t>
            </a:r>
            <a:r>
              <a:rPr lang="fr-BE" baseline="0" dirty="0" smtClean="0"/>
              <a:t>/sec. </a:t>
            </a:r>
          </a:p>
          <a:p>
            <a:pPr marL="171450" indent="-171450">
              <a:buFontTx/>
              <a:buChar char="-"/>
            </a:pPr>
            <a:r>
              <a:rPr lang="fr-BE" baseline="0" dirty="0" smtClean="0"/>
              <a:t>La vitesse d’articulation est une mesure qui soustrait du temps total de locution le temps de pause.</a:t>
            </a:r>
          </a:p>
          <a:p>
            <a:pPr marL="0" indent="0">
              <a:buFontTx/>
              <a:buNone/>
            </a:pPr>
            <a:r>
              <a:rPr lang="fr-BE" baseline="0" dirty="0" smtClean="0"/>
              <a:t>Notre hypothèse de départ est la suivante : plus un locuteur a un degré d’accent régional perçu comme marqué, plus sa vitesse d’articulation est lente. Nous repartons donc de la catégorisation perceptive des locuteurs plutôt que de leur catégorisation sociale et/ou géographique.</a:t>
            </a:r>
            <a:endParaRPr lang="fr-BE" dirty="0"/>
          </a:p>
        </p:txBody>
      </p:sp>
      <p:sp>
        <p:nvSpPr>
          <p:cNvPr id="4" name="Espace réservé du numéro de diapositive 3"/>
          <p:cNvSpPr>
            <a:spLocks noGrp="1"/>
          </p:cNvSpPr>
          <p:nvPr>
            <p:ph type="sldNum" sz="quarter" idx="10"/>
          </p:nvPr>
        </p:nvSpPr>
        <p:spPr/>
        <p:txBody>
          <a:bodyPr/>
          <a:lstStyle/>
          <a:p>
            <a:fld id="{49ADD787-FA61-4B61-AC4C-2937AA4DA5AD}" type="slidenum">
              <a:rPr lang="fr-BE" smtClean="0"/>
              <a:t>19</a:t>
            </a:fld>
            <a:endParaRPr lang="fr-BE"/>
          </a:p>
        </p:txBody>
      </p:sp>
    </p:spTree>
    <p:extLst>
      <p:ext uri="{BB962C8B-B14F-4D97-AF65-F5344CB8AC3E}">
        <p14:creationId xmlns:p14="http://schemas.microsoft.com/office/powerpoint/2010/main" val="1030507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L’exposé se divisera en 5 parties.</a:t>
            </a:r>
          </a:p>
          <a:p>
            <a:r>
              <a:rPr lang="fr-BE" dirty="0" smtClean="0"/>
              <a:t>L’introduction sera l’occasion de donner</a:t>
            </a:r>
            <a:r>
              <a:rPr lang="fr-BE" baseline="0" dirty="0" smtClean="0"/>
              <a:t> un rapide aperçu des stéréotypes prosodiques relevés dans la littérature sur le français de Belgique</a:t>
            </a:r>
          </a:p>
          <a:p>
            <a:r>
              <a:rPr lang="fr-BE" baseline="0" dirty="0" smtClean="0"/>
              <a:t>Ensuite, j’exposerai le corpus utilisé pour les études menées ainsi que la méthode de transcription et d’annotation prosodique utilisée</a:t>
            </a:r>
          </a:p>
          <a:p>
            <a:r>
              <a:rPr lang="fr-BE" baseline="0" dirty="0" smtClean="0"/>
              <a:t>J’exposerai alors les études menées sur 2 dimensions prosodiques : la vitesse de parole et d’articulation d’une part, l’analyse intonative des clausules (analyse quanti et </a:t>
            </a:r>
            <a:r>
              <a:rPr lang="fr-BE" baseline="0" dirty="0" err="1" smtClean="0"/>
              <a:t>quali</a:t>
            </a:r>
            <a:r>
              <a:rPr lang="fr-BE" baseline="0" dirty="0" smtClean="0"/>
              <a:t>) d’autre part</a:t>
            </a:r>
          </a:p>
          <a:p>
            <a:r>
              <a:rPr lang="fr-BE" baseline="0" dirty="0" smtClean="0"/>
              <a:t>Je terminerai par une brève conclusion</a:t>
            </a:r>
            <a:endParaRPr lang="fr-BE" dirty="0"/>
          </a:p>
        </p:txBody>
      </p:sp>
      <p:sp>
        <p:nvSpPr>
          <p:cNvPr id="4" name="Espace réservé du numéro de diapositive 3"/>
          <p:cNvSpPr>
            <a:spLocks noGrp="1"/>
          </p:cNvSpPr>
          <p:nvPr>
            <p:ph type="sldNum" sz="quarter" idx="10"/>
          </p:nvPr>
        </p:nvSpPr>
        <p:spPr/>
        <p:txBody>
          <a:bodyPr/>
          <a:lstStyle/>
          <a:p>
            <a:fld id="{49ADD787-FA61-4B61-AC4C-2937AA4DA5AD}" type="slidenum">
              <a:rPr lang="fr-BE" smtClean="0"/>
              <a:t>2</a:t>
            </a:fld>
            <a:endParaRPr lang="fr-BE"/>
          </a:p>
        </p:txBody>
      </p:sp>
    </p:spTree>
    <p:extLst>
      <p:ext uri="{BB962C8B-B14F-4D97-AF65-F5344CB8AC3E}">
        <p14:creationId xmlns:p14="http://schemas.microsoft.com/office/powerpoint/2010/main" val="12118220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Les deux graphiques ici mettent</a:t>
            </a:r>
            <a:r>
              <a:rPr lang="fr-BE" baseline="0" dirty="0" smtClean="0"/>
              <a:t> en rapport le débit d’articulation (à gauche) et le débit de parole (à droite) avec le degré d’accent perçu des locuteurs. Nous voyons que les locuteurs évalués avec un fort accent présentent un débit de parole et d’articulation plus lent que les locuteurs évalués avec un faible accent.</a:t>
            </a:r>
          </a:p>
          <a:p>
            <a:r>
              <a:rPr lang="fr-BE" baseline="0" dirty="0" smtClean="0"/>
              <a:t>Les corrélations entre accent perçu et vitesse d’articulation d’une part, et entre accent perçu et âge d’autre part sont statistiquement significatives. De plus, l’âge et la vitesse d’articulation expliquent de manière significative l’accent perçu.</a:t>
            </a:r>
          </a:p>
          <a:p>
            <a:r>
              <a:rPr lang="fr-BE" dirty="0" smtClean="0"/>
              <a:t>Aucune corrélation significative n’a été trouvée entre l’âge et la</a:t>
            </a:r>
            <a:r>
              <a:rPr lang="fr-BE" baseline="0" dirty="0" smtClean="0"/>
              <a:t> vitesse d’articulation : il semble que les locuteurs plus âgés ne parlent pas significativement plus lentement ou plus vite que les locuteurs plus jeunes.</a:t>
            </a:r>
            <a:endParaRPr lang="fr-BE" dirty="0"/>
          </a:p>
        </p:txBody>
      </p:sp>
      <p:sp>
        <p:nvSpPr>
          <p:cNvPr id="4" name="Espace réservé du numéro de diapositive 3"/>
          <p:cNvSpPr>
            <a:spLocks noGrp="1"/>
          </p:cNvSpPr>
          <p:nvPr>
            <p:ph type="sldNum" sz="quarter" idx="10"/>
          </p:nvPr>
        </p:nvSpPr>
        <p:spPr/>
        <p:txBody>
          <a:bodyPr/>
          <a:lstStyle/>
          <a:p>
            <a:fld id="{49ADD787-FA61-4B61-AC4C-2937AA4DA5AD}" type="slidenum">
              <a:rPr lang="fr-BE" smtClean="0"/>
              <a:t>20</a:t>
            </a:fld>
            <a:endParaRPr lang="fr-BE"/>
          </a:p>
        </p:txBody>
      </p:sp>
    </p:spTree>
    <p:extLst>
      <p:ext uri="{BB962C8B-B14F-4D97-AF65-F5344CB8AC3E}">
        <p14:creationId xmlns:p14="http://schemas.microsoft.com/office/powerpoint/2010/main" val="28822586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Les deux graphiques ici mettent</a:t>
            </a:r>
            <a:r>
              <a:rPr lang="fr-BE" baseline="0" dirty="0" smtClean="0"/>
              <a:t> en rapport le débit d’articulation (à gauche) et le débit de parole (à droite) avec le degré d’accent perçu des locuteurs. Nous voyons que les locuteurs évalués avec un fort accent présentent un débit de parole et d’articulation plus lent que les locuteurs évalués avec un faible accent.</a:t>
            </a:r>
          </a:p>
          <a:p>
            <a:r>
              <a:rPr lang="fr-BE" baseline="0" dirty="0" smtClean="0"/>
              <a:t>Les corrélations entre accent perçu et vitesse d’articulation d’une part, et entre accent perçu et âge d’autre part sont statistiquement significatives. De plus, l’âge et la vitesse d’articulation expliquent de manière significative l’accent perçu.</a:t>
            </a:r>
          </a:p>
          <a:p>
            <a:r>
              <a:rPr lang="fr-BE" dirty="0" smtClean="0"/>
              <a:t>Aucune corrélation significative n’a été trouvée entre l’âge et la</a:t>
            </a:r>
            <a:r>
              <a:rPr lang="fr-BE" baseline="0" dirty="0" smtClean="0"/>
              <a:t> vitesse d’articulation : il semble que les locuteurs plus âgés ne parlent pas significativement plus lentement ou plus vite que les locuteurs plus jeunes.</a:t>
            </a:r>
            <a:endParaRPr lang="fr-BE" dirty="0"/>
          </a:p>
        </p:txBody>
      </p:sp>
      <p:sp>
        <p:nvSpPr>
          <p:cNvPr id="4" name="Espace réservé du numéro de diapositive 3"/>
          <p:cNvSpPr>
            <a:spLocks noGrp="1"/>
          </p:cNvSpPr>
          <p:nvPr>
            <p:ph type="sldNum" sz="quarter" idx="10"/>
          </p:nvPr>
        </p:nvSpPr>
        <p:spPr/>
        <p:txBody>
          <a:bodyPr/>
          <a:lstStyle/>
          <a:p>
            <a:fld id="{49ADD787-FA61-4B61-AC4C-2937AA4DA5AD}" type="slidenum">
              <a:rPr lang="fr-BE" smtClean="0"/>
              <a:t>21</a:t>
            </a:fld>
            <a:endParaRPr lang="fr-BE"/>
          </a:p>
        </p:txBody>
      </p:sp>
    </p:spTree>
    <p:extLst>
      <p:ext uri="{BB962C8B-B14F-4D97-AF65-F5344CB8AC3E}">
        <p14:creationId xmlns:p14="http://schemas.microsoft.com/office/powerpoint/2010/main" val="28822586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Dans un second temps, nous nous</a:t>
            </a:r>
            <a:r>
              <a:rPr lang="fr-BE" baseline="0" dirty="0" smtClean="0"/>
              <a:t> sommes penchés sur les phénomènes d’intonation en analysant les clausules des GI identifiés automatiquement (comme expliqué précédemment).</a:t>
            </a:r>
          </a:p>
          <a:p>
            <a:r>
              <a:rPr lang="fr-BE" baseline="0" dirty="0" smtClean="0"/>
              <a:t>Cette analyse des clausules s’est déroulée en deux temps : à la suite d’une analyse quantitative, nous avons mené une analyse qualitative afin de répondre à une question posée par la première analyse quanti.</a:t>
            </a:r>
            <a:endParaRPr lang="fr-BE" dirty="0"/>
          </a:p>
        </p:txBody>
      </p:sp>
      <p:sp>
        <p:nvSpPr>
          <p:cNvPr id="4" name="Espace réservé du numéro de diapositive 3"/>
          <p:cNvSpPr>
            <a:spLocks noGrp="1"/>
          </p:cNvSpPr>
          <p:nvPr>
            <p:ph type="sldNum" sz="quarter" idx="10"/>
          </p:nvPr>
        </p:nvSpPr>
        <p:spPr/>
        <p:txBody>
          <a:bodyPr/>
          <a:lstStyle/>
          <a:p>
            <a:fld id="{49ADD787-FA61-4B61-AC4C-2937AA4DA5AD}" type="slidenum">
              <a:rPr lang="fr-BE" smtClean="0"/>
              <a:t>22</a:t>
            </a:fld>
            <a:endParaRPr lang="fr-BE"/>
          </a:p>
        </p:txBody>
      </p:sp>
    </p:spTree>
    <p:extLst>
      <p:ext uri="{BB962C8B-B14F-4D97-AF65-F5344CB8AC3E}">
        <p14:creationId xmlns:p14="http://schemas.microsoft.com/office/powerpoint/2010/main" val="11660079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L’analyse quanti adopte</a:t>
            </a:r>
            <a:r>
              <a:rPr lang="fr-BE" baseline="0" dirty="0" smtClean="0"/>
              <a:t> une approche inductive : nous n’avions pas d’hypothèse a priori, l’objectif étant de parvenir à identifier des paramètres acoustiques qui permettent de discriminer les 4 zones géographiques d’où sont issus les locuteurs.</a:t>
            </a:r>
          </a:p>
          <a:p>
            <a:r>
              <a:rPr lang="fr-BE" baseline="0" dirty="0" smtClean="0"/>
              <a:t>Un locuteur présentant trop d’hésitations et d’interruptions, a été écarté des analyses.</a:t>
            </a:r>
          </a:p>
          <a:p>
            <a:r>
              <a:rPr lang="fr-BE" dirty="0" smtClean="0"/>
              <a:t>Au</a:t>
            </a:r>
            <a:r>
              <a:rPr lang="fr-BE" baseline="0" dirty="0" smtClean="0"/>
              <a:t> total, 1642 GI ont été identifiés : ils sont répartis comme présentés dans le tableaux, entre contours </a:t>
            </a:r>
            <a:r>
              <a:rPr lang="fr-BE" baseline="0" dirty="0" err="1" smtClean="0"/>
              <a:t>continuatifs</a:t>
            </a:r>
            <a:r>
              <a:rPr lang="fr-BE" baseline="0" dirty="0" smtClean="0"/>
              <a:t> et finaux et en fonction de la structure syllabique de la clausule.</a:t>
            </a:r>
          </a:p>
          <a:p>
            <a:r>
              <a:rPr lang="fr-BE" baseline="0" dirty="0" smtClean="0"/>
              <a:t>De nombreuses mesures ont été prises comme la différence et le ratio entre la durée de la syllabe finale et de la syllabe pénultième, entre la f0 de la syllabe finale et de la syllabe pénultième, etc.</a:t>
            </a:r>
          </a:p>
          <a:p>
            <a:r>
              <a:rPr lang="fr-BE" baseline="0" dirty="0" smtClean="0"/>
              <a:t>Nous ne présentons ici que les mesures ayant présenté des résultats significatifs : seules les différences de hauteur entre syllabes finales et pénultièmes se sont avérées discriminantes</a:t>
            </a:r>
          </a:p>
          <a:p>
            <a:r>
              <a:rPr lang="fr-BE" baseline="0" dirty="0" smtClean="0">
                <a:sym typeface="Wingdings" pitchFamily="2" charset="2"/>
              </a:rPr>
              <a:t>Les différences de durée ne sont pas significatives (chez nos 23 locuteurs),</a:t>
            </a:r>
            <a:endParaRPr lang="fr-BE" dirty="0"/>
          </a:p>
        </p:txBody>
      </p:sp>
      <p:sp>
        <p:nvSpPr>
          <p:cNvPr id="4" name="Espace réservé du numéro de diapositive 3"/>
          <p:cNvSpPr>
            <a:spLocks noGrp="1"/>
          </p:cNvSpPr>
          <p:nvPr>
            <p:ph type="sldNum" sz="quarter" idx="10"/>
          </p:nvPr>
        </p:nvSpPr>
        <p:spPr/>
        <p:txBody>
          <a:bodyPr/>
          <a:lstStyle/>
          <a:p>
            <a:fld id="{49ADD787-FA61-4B61-AC4C-2937AA4DA5AD}" type="slidenum">
              <a:rPr lang="fr-BE" smtClean="0"/>
              <a:t>23</a:t>
            </a:fld>
            <a:endParaRPr lang="fr-BE"/>
          </a:p>
        </p:txBody>
      </p:sp>
    </p:spTree>
    <p:extLst>
      <p:ext uri="{BB962C8B-B14F-4D97-AF65-F5344CB8AC3E}">
        <p14:creationId xmlns:p14="http://schemas.microsoft.com/office/powerpoint/2010/main" val="35111880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Hauteur mélodique =</a:t>
            </a:r>
            <a:r>
              <a:rPr lang="fr-BE" baseline="0" dirty="0" smtClean="0"/>
              <a:t> valeur moyenne des points de f0 des tons stylisés par le </a:t>
            </a:r>
            <a:r>
              <a:rPr lang="fr-BE" baseline="0" dirty="0" err="1" smtClean="0"/>
              <a:t>prosogramme</a:t>
            </a:r>
            <a:endParaRPr lang="fr-BE" baseline="0" dirty="0" smtClean="0"/>
          </a:p>
          <a:p>
            <a:r>
              <a:rPr lang="fr-BE" baseline="0" dirty="0" smtClean="0"/>
              <a:t>Pour les contours </a:t>
            </a:r>
            <a:r>
              <a:rPr lang="fr-BE" baseline="0" dirty="0" err="1" smtClean="0"/>
              <a:t>continuatifs</a:t>
            </a:r>
            <a:r>
              <a:rPr lang="fr-BE" baseline="0" dirty="0" smtClean="0"/>
              <a:t> :</a:t>
            </a:r>
          </a:p>
          <a:p>
            <a:pPr marL="171450" indent="-171450">
              <a:buFontTx/>
              <a:buChar char="-"/>
            </a:pPr>
            <a:r>
              <a:rPr lang="fr-BE" baseline="0" dirty="0" smtClean="0"/>
              <a:t>Tournai et Bruxelles présentent des différences de f0 plus importantes entre la pénultième et la finale</a:t>
            </a:r>
          </a:p>
          <a:p>
            <a:pPr marL="171450" indent="-171450">
              <a:buFontTx/>
              <a:buChar char="-"/>
            </a:pPr>
            <a:r>
              <a:rPr lang="fr-BE" baseline="0" dirty="0" smtClean="0"/>
              <a:t>Liège et Gembloux présentent des différences de f0 moins importante entre le pénultième et la finale</a:t>
            </a:r>
          </a:p>
        </p:txBody>
      </p:sp>
      <p:sp>
        <p:nvSpPr>
          <p:cNvPr id="4" name="Espace réservé du numéro de diapositive 3"/>
          <p:cNvSpPr>
            <a:spLocks noGrp="1"/>
          </p:cNvSpPr>
          <p:nvPr>
            <p:ph type="sldNum" sz="quarter" idx="10"/>
          </p:nvPr>
        </p:nvSpPr>
        <p:spPr/>
        <p:txBody>
          <a:bodyPr/>
          <a:lstStyle/>
          <a:p>
            <a:fld id="{49ADD787-FA61-4B61-AC4C-2937AA4DA5AD}" type="slidenum">
              <a:rPr lang="fr-BE" smtClean="0"/>
              <a:t>24</a:t>
            </a:fld>
            <a:endParaRPr lang="fr-BE"/>
          </a:p>
        </p:txBody>
      </p:sp>
    </p:spTree>
    <p:extLst>
      <p:ext uri="{BB962C8B-B14F-4D97-AF65-F5344CB8AC3E}">
        <p14:creationId xmlns:p14="http://schemas.microsoft.com/office/powerpoint/2010/main" val="3931693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r>
              <a:rPr lang="fr-BE" baseline="0" dirty="0" smtClean="0"/>
              <a:t>Pour les contours conclusifs :</a:t>
            </a:r>
          </a:p>
          <a:p>
            <a:pPr marL="171450" indent="-171450">
              <a:buFontTx/>
              <a:buChar char="-"/>
            </a:pPr>
            <a:r>
              <a:rPr lang="fr-BE" baseline="0" dirty="0" smtClean="0"/>
              <a:t>Gembloux et Tournai présentent des différences de f0 plus importantes entre la pénultième et la finale</a:t>
            </a:r>
          </a:p>
          <a:p>
            <a:pPr marL="171450" indent="-171450">
              <a:buFontTx/>
              <a:buChar char="-"/>
            </a:pPr>
            <a:r>
              <a:rPr lang="fr-BE" baseline="0" dirty="0" smtClean="0"/>
              <a:t>Liège et Bruxelles présentent des différences de f0 moins importantes entre la pénultième et la finale</a:t>
            </a:r>
          </a:p>
          <a:p>
            <a:pPr marL="171450" indent="-171450">
              <a:buFontTx/>
              <a:buChar char="-"/>
            </a:pPr>
            <a:endParaRPr lang="fr-BE" baseline="0" dirty="0" smtClean="0"/>
          </a:p>
          <a:p>
            <a:pPr marL="171450" indent="-171450">
              <a:buFontTx/>
              <a:buChar char="-"/>
            </a:pPr>
            <a:endParaRPr lang="fr-BE" baseline="0" dirty="0" smtClean="0"/>
          </a:p>
        </p:txBody>
      </p:sp>
      <p:sp>
        <p:nvSpPr>
          <p:cNvPr id="4" name="Espace réservé du numéro de diapositive 3"/>
          <p:cNvSpPr>
            <a:spLocks noGrp="1"/>
          </p:cNvSpPr>
          <p:nvPr>
            <p:ph type="sldNum" sz="quarter" idx="10"/>
          </p:nvPr>
        </p:nvSpPr>
        <p:spPr/>
        <p:txBody>
          <a:bodyPr/>
          <a:lstStyle/>
          <a:p>
            <a:fld id="{49ADD787-FA61-4B61-AC4C-2937AA4DA5AD}" type="slidenum">
              <a:rPr lang="fr-BE" smtClean="0"/>
              <a:t>25</a:t>
            </a:fld>
            <a:endParaRPr lang="fr-BE"/>
          </a:p>
        </p:txBody>
      </p:sp>
    </p:spTree>
    <p:extLst>
      <p:ext uri="{BB962C8B-B14F-4D97-AF65-F5344CB8AC3E}">
        <p14:creationId xmlns:p14="http://schemas.microsoft.com/office/powerpoint/2010/main" val="3931693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baseline="0" dirty="0" smtClean="0"/>
              <a:t>DONC, pour chaque site, mise en évidence d’une manière typique de réaliser l’écart mélodique sur les 2 dernières syllabes de la clausule</a:t>
            </a:r>
          </a:p>
          <a:p>
            <a:endParaRPr lang="fr-BE" dirty="0"/>
          </a:p>
        </p:txBody>
      </p:sp>
      <p:sp>
        <p:nvSpPr>
          <p:cNvPr id="4" name="Espace réservé du numéro de diapositive 3"/>
          <p:cNvSpPr>
            <a:spLocks noGrp="1"/>
          </p:cNvSpPr>
          <p:nvPr>
            <p:ph type="sldNum" sz="quarter" idx="10"/>
          </p:nvPr>
        </p:nvSpPr>
        <p:spPr/>
        <p:txBody>
          <a:bodyPr/>
          <a:lstStyle/>
          <a:p>
            <a:fld id="{49ADD787-FA61-4B61-AC4C-2937AA4DA5AD}" type="slidenum">
              <a:rPr lang="fr-BE" smtClean="0"/>
              <a:t>26</a:t>
            </a:fld>
            <a:endParaRPr lang="fr-BE"/>
          </a:p>
        </p:txBody>
      </p:sp>
    </p:spTree>
    <p:extLst>
      <p:ext uri="{BB962C8B-B14F-4D97-AF65-F5344CB8AC3E}">
        <p14:creationId xmlns:p14="http://schemas.microsoft.com/office/powerpoint/2010/main" val="22994632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baseline="0" dirty="0" smtClean="0"/>
              <a:t>DONC, pour chaque site, mise en évidence d’une manière typique de réaliser l’écart mélodique sur les 2 dernières syllabes de la clausule</a:t>
            </a:r>
          </a:p>
          <a:p>
            <a:pPr marL="0" marR="0" indent="0" algn="l" defTabSz="914400" rtl="0" eaLnBrk="1" fontAlgn="auto" latinLnBrk="0" hangingPunct="1">
              <a:lnSpc>
                <a:spcPct val="100000"/>
              </a:lnSpc>
              <a:spcBef>
                <a:spcPts val="0"/>
              </a:spcBef>
              <a:spcAft>
                <a:spcPts val="0"/>
              </a:spcAft>
              <a:buClrTx/>
              <a:buSzTx/>
              <a:buFontTx/>
              <a:buNone/>
              <a:tabLst/>
              <a:defRPr/>
            </a:pPr>
            <a:r>
              <a:rPr lang="fr-BE" baseline="0" dirty="0" smtClean="0"/>
              <a:t>Attention : pas de validation perceptive de ces différentes manières de réaliser l’écart mélodique</a:t>
            </a:r>
          </a:p>
          <a:p>
            <a:endParaRPr lang="fr-BE" dirty="0" smtClean="0"/>
          </a:p>
          <a:p>
            <a:r>
              <a:rPr lang="fr-BE" dirty="0" smtClean="0"/>
              <a:t>Seuls les différences</a:t>
            </a:r>
            <a:r>
              <a:rPr lang="fr-BE" baseline="0" dirty="0" smtClean="0"/>
              <a:t> de hauteur se sont révélées significatives pour distinguer les 4 villes</a:t>
            </a:r>
          </a:p>
          <a:p>
            <a:r>
              <a:rPr lang="fr-BE" baseline="0" dirty="0" smtClean="0"/>
              <a:t>Les différences de durée n’ont pas montré de différences significatives OR on sait que l’allongement pénultième est un des traits régionaux les mieux perçus</a:t>
            </a:r>
          </a:p>
          <a:p>
            <a:r>
              <a:rPr lang="fr-BE" baseline="0" dirty="0" smtClean="0"/>
              <a:t>DONC afin de rendre compte de cette contradiction apparente, nous avons complété cette étude quantitative par une étude plus qualitative des clausules des contours intonatifs</a:t>
            </a:r>
            <a:endParaRPr lang="fr-BE" dirty="0"/>
          </a:p>
        </p:txBody>
      </p:sp>
      <p:sp>
        <p:nvSpPr>
          <p:cNvPr id="4" name="Espace réservé du numéro de diapositive 3"/>
          <p:cNvSpPr>
            <a:spLocks noGrp="1"/>
          </p:cNvSpPr>
          <p:nvPr>
            <p:ph type="sldNum" sz="quarter" idx="10"/>
          </p:nvPr>
        </p:nvSpPr>
        <p:spPr/>
        <p:txBody>
          <a:bodyPr/>
          <a:lstStyle/>
          <a:p>
            <a:fld id="{49ADD787-FA61-4B61-AC4C-2937AA4DA5AD}" type="slidenum">
              <a:rPr lang="fr-BE" smtClean="0"/>
              <a:t>27</a:t>
            </a:fld>
            <a:endParaRPr lang="fr-BE"/>
          </a:p>
        </p:txBody>
      </p:sp>
    </p:spTree>
    <p:extLst>
      <p:ext uri="{BB962C8B-B14F-4D97-AF65-F5344CB8AC3E}">
        <p14:creationId xmlns:p14="http://schemas.microsoft.com/office/powerpoint/2010/main" val="22994632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Cette deuxième</a:t>
            </a:r>
            <a:r>
              <a:rPr lang="fr-BE" baseline="0" dirty="0" smtClean="0"/>
              <a:t> étude qualitative adopte une approche perceptive, tant pour la sélection des locuteurs, que pour l’annotation des données et la validation des phénomènes.</a:t>
            </a:r>
            <a:endParaRPr lang="fr-BE" dirty="0" smtClean="0"/>
          </a:p>
          <a:p>
            <a:r>
              <a:rPr lang="fr-BE" dirty="0" smtClean="0"/>
              <a:t>Les 4 locuteurs</a:t>
            </a:r>
            <a:r>
              <a:rPr lang="fr-BE" baseline="0" dirty="0" smtClean="0"/>
              <a:t> avec le plus fort degré d’accent de la ville de Liège ont été retenu.</a:t>
            </a:r>
          </a:p>
          <a:p>
            <a:r>
              <a:rPr lang="fr-BE" baseline="0" dirty="0" smtClean="0"/>
              <a:t>Liège = fort accent (2</a:t>
            </a:r>
            <a:r>
              <a:rPr lang="fr-BE" baseline="30000" dirty="0" smtClean="0"/>
              <a:t>e</a:t>
            </a:r>
            <a:r>
              <a:rPr lang="fr-BE" baseline="0" dirty="0" smtClean="0"/>
              <a:t> après Gembloux) + meilleure identification (30%, seul résultat qui dépasse le seuil du hasard), plus faible taux d’abstention (20%) et d’identification erronée (50% en moyenne, les trois autres villes confondues)</a:t>
            </a:r>
          </a:p>
          <a:p>
            <a:r>
              <a:rPr lang="fr-BE" baseline="0" dirty="0" smtClean="0"/>
              <a:t>Les clausules de chaque GI ont été annotées comme expliqué avant (fonction et marquage régional)</a:t>
            </a:r>
          </a:p>
          <a:p>
            <a:r>
              <a:rPr lang="fr-BE" baseline="0" dirty="0" smtClean="0"/>
              <a:t>Au total, 530 clausules ont été annotées, dont seulement 16% a été perçu comme régionalement marqué &gt; pas étonnant CAR situation de lecture</a:t>
            </a:r>
            <a:endParaRPr lang="fr-BE" dirty="0"/>
          </a:p>
        </p:txBody>
      </p:sp>
      <p:sp>
        <p:nvSpPr>
          <p:cNvPr id="4" name="Espace réservé du numéro de diapositive 3"/>
          <p:cNvSpPr>
            <a:spLocks noGrp="1"/>
          </p:cNvSpPr>
          <p:nvPr>
            <p:ph type="sldNum" sz="quarter" idx="10"/>
          </p:nvPr>
        </p:nvSpPr>
        <p:spPr/>
        <p:txBody>
          <a:bodyPr/>
          <a:lstStyle/>
          <a:p>
            <a:fld id="{49ADD787-FA61-4B61-AC4C-2937AA4DA5AD}" type="slidenum">
              <a:rPr lang="fr-BE" smtClean="0"/>
              <a:t>28</a:t>
            </a:fld>
            <a:endParaRPr lang="fr-BE"/>
          </a:p>
        </p:txBody>
      </p:sp>
    </p:spTree>
    <p:extLst>
      <p:ext uri="{BB962C8B-B14F-4D97-AF65-F5344CB8AC3E}">
        <p14:creationId xmlns:p14="http://schemas.microsoft.com/office/powerpoint/2010/main" val="25561597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sz="1200" b="0" i="0" u="none" strike="noStrike" kern="1200" baseline="0" dirty="0" smtClean="0">
                <a:solidFill>
                  <a:schemeClr val="tx1"/>
                </a:solidFill>
                <a:latin typeface="+mn-lt"/>
                <a:ea typeface="+mn-ea"/>
                <a:cs typeface="+mn-cs"/>
              </a:rPr>
              <a:t>Ce tableau présente le pourcentage de contours marqués</a:t>
            </a:r>
          </a:p>
          <a:p>
            <a:pPr marL="171450" indent="-171450">
              <a:buFontTx/>
              <a:buChar char="-"/>
            </a:pPr>
            <a:r>
              <a:rPr lang="fr-BE" sz="1200" b="0" i="0" u="none" strike="noStrike" kern="1200" baseline="0" dirty="0" smtClean="0">
                <a:solidFill>
                  <a:schemeClr val="tx1"/>
                </a:solidFill>
                <a:latin typeface="+mn-lt"/>
                <a:ea typeface="+mn-ea"/>
                <a:cs typeface="+mn-cs"/>
              </a:rPr>
              <a:t>par la durée de la pénultième uniquement (MDP), </a:t>
            </a:r>
          </a:p>
          <a:p>
            <a:pPr marL="171450" indent="-171450">
              <a:buFontTx/>
              <a:buChar char="-"/>
            </a:pPr>
            <a:r>
              <a:rPr lang="fr-BE" sz="1200" b="0" i="0" u="none" strike="noStrike" kern="1200" baseline="0" dirty="0" smtClean="0">
                <a:solidFill>
                  <a:schemeClr val="tx1"/>
                </a:solidFill>
                <a:latin typeface="+mn-lt"/>
                <a:ea typeface="+mn-ea"/>
                <a:cs typeface="+mn-cs"/>
              </a:rPr>
              <a:t>par la durée de la pénultième et un ou plusieurs autres traits (MDP +), </a:t>
            </a:r>
          </a:p>
          <a:p>
            <a:pPr marL="171450" indent="-171450">
              <a:buFontTx/>
              <a:buChar char="-"/>
            </a:pPr>
            <a:r>
              <a:rPr lang="fr-BE" sz="1200" b="0" i="0" u="none" strike="noStrike" kern="1200" baseline="0" dirty="0" smtClean="0">
                <a:solidFill>
                  <a:schemeClr val="tx1"/>
                </a:solidFill>
                <a:latin typeface="+mn-lt"/>
                <a:ea typeface="+mn-ea"/>
                <a:cs typeface="+mn-cs"/>
              </a:rPr>
              <a:t>par la durée de la finale uniquement (MDF), </a:t>
            </a:r>
          </a:p>
          <a:p>
            <a:pPr marL="171450" indent="-171450">
              <a:buFontTx/>
              <a:buChar char="-"/>
            </a:pPr>
            <a:r>
              <a:rPr lang="fr-BE" sz="1200" b="0" i="0" u="none" strike="noStrike" kern="1200" baseline="0" dirty="0" smtClean="0">
                <a:solidFill>
                  <a:schemeClr val="tx1"/>
                </a:solidFill>
                <a:latin typeface="+mn-lt"/>
                <a:ea typeface="+mn-ea"/>
                <a:cs typeface="+mn-cs"/>
              </a:rPr>
              <a:t>par la hauteur de la pénultième uniquement (MHP), </a:t>
            </a:r>
          </a:p>
          <a:p>
            <a:pPr marL="171450" indent="-171450">
              <a:buFontTx/>
              <a:buChar char="-"/>
            </a:pPr>
            <a:r>
              <a:rPr lang="fr-BE" sz="1200" b="0" i="0" u="none" strike="noStrike" kern="1200" baseline="0" dirty="0" smtClean="0">
                <a:solidFill>
                  <a:schemeClr val="tx1"/>
                </a:solidFill>
                <a:latin typeface="+mn-lt"/>
                <a:ea typeface="+mn-ea"/>
                <a:cs typeface="+mn-cs"/>
              </a:rPr>
              <a:t>par la hauteur de la pénultième et un ou plusieurs autres traits (MHP +) ; </a:t>
            </a:r>
          </a:p>
          <a:p>
            <a:pPr marL="0" indent="0">
              <a:buFontTx/>
              <a:buNone/>
            </a:pPr>
            <a:r>
              <a:rPr lang="fr-BE" sz="1200" b="0" i="0" u="none" strike="noStrike" kern="1200" baseline="0" dirty="0" smtClean="0">
                <a:solidFill>
                  <a:schemeClr val="tx1"/>
                </a:solidFill>
                <a:latin typeface="+mn-lt"/>
                <a:ea typeface="+mn-ea"/>
                <a:cs typeface="+mn-cs"/>
              </a:rPr>
              <a:t>par rapport aux contours marqués uniquement (colonne de gauche) ou à l’ensemble des contours (colonne de droite).</a:t>
            </a:r>
          </a:p>
          <a:p>
            <a:pPr marL="0" indent="0">
              <a:buFontTx/>
              <a:buNone/>
            </a:pPr>
            <a:r>
              <a:rPr lang="fr-BE" sz="1200" b="0" i="0" u="none" strike="noStrike" kern="1200" baseline="0" dirty="0" smtClean="0">
                <a:solidFill>
                  <a:schemeClr val="tx1"/>
                </a:solidFill>
                <a:latin typeface="+mn-lt"/>
                <a:ea typeface="+mn-ea"/>
                <a:cs typeface="+mn-cs"/>
              </a:rPr>
              <a:t>C’est l’allongement perçu de la </a:t>
            </a:r>
            <a:r>
              <a:rPr lang="fr-BE" sz="1200" b="0" i="0" u="none" strike="noStrike" kern="1200" baseline="0" dirty="0" err="1" smtClean="0">
                <a:solidFill>
                  <a:schemeClr val="tx1"/>
                </a:solidFill>
                <a:latin typeface="+mn-lt"/>
                <a:ea typeface="+mn-ea"/>
                <a:cs typeface="+mn-cs"/>
              </a:rPr>
              <a:t>syll</a:t>
            </a:r>
            <a:r>
              <a:rPr lang="fr-BE" sz="1200" b="0" i="0" u="none" strike="noStrike" kern="1200" baseline="0" dirty="0" smtClean="0">
                <a:solidFill>
                  <a:schemeClr val="tx1"/>
                </a:solidFill>
                <a:latin typeface="+mn-lt"/>
                <a:ea typeface="+mn-ea"/>
                <a:cs typeface="+mn-cs"/>
              </a:rPr>
              <a:t> </a:t>
            </a:r>
            <a:r>
              <a:rPr lang="fr-BE" sz="1200" b="0" i="0" u="none" strike="noStrike" kern="1200" baseline="0" dirty="0" err="1" smtClean="0">
                <a:solidFill>
                  <a:schemeClr val="tx1"/>
                </a:solidFill>
                <a:latin typeface="+mn-lt"/>
                <a:ea typeface="+mn-ea"/>
                <a:cs typeface="+mn-cs"/>
              </a:rPr>
              <a:t>pénult</a:t>
            </a:r>
            <a:r>
              <a:rPr lang="fr-BE" sz="1200" b="0" i="0" u="none" strike="noStrike" kern="1200" baseline="0" dirty="0" smtClean="0">
                <a:solidFill>
                  <a:schemeClr val="tx1"/>
                </a:solidFill>
                <a:latin typeface="+mn-lt"/>
                <a:ea typeface="+mn-ea"/>
                <a:cs typeface="+mn-cs"/>
              </a:rPr>
              <a:t> de clausule qui constitue le facteur le plus important </a:t>
            </a:r>
            <a:r>
              <a:rPr lang="fr-BE" sz="1200" b="0" i="0" u="none" strike="noStrike" kern="1200" baseline="0" dirty="0" smtClean="0">
                <a:solidFill>
                  <a:schemeClr val="tx1"/>
                </a:solidFill>
                <a:latin typeface="+mn-lt"/>
                <a:ea typeface="+mn-ea"/>
                <a:cs typeface="+mn-cs"/>
                <a:sym typeface="Wingdings" pitchFamily="2" charset="2"/>
              </a:rPr>
              <a:t> 53,4% des contours perçus comme régionaux</a:t>
            </a:r>
          </a:p>
          <a:p>
            <a:pPr marL="0" indent="0">
              <a:buFontTx/>
              <a:buNone/>
            </a:pPr>
            <a:r>
              <a:rPr lang="fr-BE" sz="1200" b="0" i="0" u="none" strike="noStrike" kern="1200" baseline="0" dirty="0" smtClean="0">
                <a:solidFill>
                  <a:schemeClr val="tx1"/>
                </a:solidFill>
                <a:latin typeface="+mn-lt"/>
                <a:ea typeface="+mn-ea"/>
                <a:cs typeface="+mn-cs"/>
                <a:sym typeface="Wingdings" pitchFamily="2" charset="2"/>
              </a:rPr>
              <a:t>L’allongement perçu de la </a:t>
            </a:r>
            <a:r>
              <a:rPr lang="fr-BE" sz="1200" b="0" i="0" u="none" strike="noStrike" kern="1200" baseline="0" dirty="0" err="1" smtClean="0">
                <a:solidFill>
                  <a:schemeClr val="tx1"/>
                </a:solidFill>
                <a:latin typeface="+mn-lt"/>
                <a:ea typeface="+mn-ea"/>
                <a:cs typeface="+mn-cs"/>
                <a:sym typeface="Wingdings" pitchFamily="2" charset="2"/>
              </a:rPr>
              <a:t>syll</a:t>
            </a:r>
            <a:r>
              <a:rPr lang="fr-BE" sz="1200" b="0" i="0" u="none" strike="noStrike" kern="1200" baseline="0" dirty="0" smtClean="0">
                <a:solidFill>
                  <a:schemeClr val="tx1"/>
                </a:solidFill>
                <a:latin typeface="+mn-lt"/>
                <a:ea typeface="+mn-ea"/>
                <a:cs typeface="+mn-cs"/>
                <a:sym typeface="Wingdings" pitchFamily="2" charset="2"/>
              </a:rPr>
              <a:t> fin vient en seconde position  19,3% des contours perçus comme régionaux</a:t>
            </a:r>
          </a:p>
          <a:p>
            <a:pPr marL="0" indent="0">
              <a:buFontTx/>
              <a:buNone/>
            </a:pPr>
            <a:r>
              <a:rPr lang="fr-BE" sz="1200" b="0" i="0" u="none" strike="noStrike" kern="1200" baseline="0" dirty="0" smtClean="0">
                <a:solidFill>
                  <a:schemeClr val="tx1"/>
                </a:solidFill>
                <a:latin typeface="+mn-lt"/>
                <a:ea typeface="+mn-ea"/>
                <a:cs typeface="+mn-cs"/>
                <a:sym typeface="Wingdings" pitchFamily="2" charset="2"/>
              </a:rPr>
              <a:t>Le trait hauteur de la </a:t>
            </a:r>
            <a:r>
              <a:rPr lang="fr-BE" sz="1200" b="0" i="0" u="none" strike="noStrike" kern="1200" baseline="0" dirty="0" err="1" smtClean="0">
                <a:solidFill>
                  <a:schemeClr val="tx1"/>
                </a:solidFill>
                <a:latin typeface="+mn-lt"/>
                <a:ea typeface="+mn-ea"/>
                <a:cs typeface="+mn-cs"/>
                <a:sym typeface="Wingdings" pitchFamily="2" charset="2"/>
              </a:rPr>
              <a:t>syll</a:t>
            </a:r>
            <a:r>
              <a:rPr lang="fr-BE" sz="1200" b="0" i="0" u="none" strike="noStrike" kern="1200" baseline="0" dirty="0" smtClean="0">
                <a:solidFill>
                  <a:schemeClr val="tx1"/>
                </a:solidFill>
                <a:latin typeface="+mn-lt"/>
                <a:ea typeface="+mn-ea"/>
                <a:cs typeface="+mn-cs"/>
                <a:sym typeface="Wingdings" pitchFamily="2" charset="2"/>
              </a:rPr>
              <a:t> </a:t>
            </a:r>
            <a:r>
              <a:rPr lang="fr-BE" sz="1200" b="0" i="0" u="none" strike="noStrike" kern="1200" baseline="0" dirty="0" err="1" smtClean="0">
                <a:solidFill>
                  <a:schemeClr val="tx1"/>
                </a:solidFill>
                <a:latin typeface="+mn-lt"/>
                <a:ea typeface="+mn-ea"/>
                <a:cs typeface="+mn-cs"/>
                <a:sym typeface="Wingdings" pitchFamily="2" charset="2"/>
              </a:rPr>
              <a:t>pénult</a:t>
            </a:r>
            <a:r>
              <a:rPr lang="fr-BE" sz="1200" b="0" i="0" u="none" strike="noStrike" kern="1200" baseline="0" dirty="0" smtClean="0">
                <a:solidFill>
                  <a:schemeClr val="tx1"/>
                </a:solidFill>
                <a:latin typeface="+mn-lt"/>
                <a:ea typeface="+mn-ea"/>
                <a:cs typeface="+mn-cs"/>
                <a:sym typeface="Wingdings" pitchFamily="2" charset="2"/>
              </a:rPr>
              <a:t> vient en troisième position  13,6%</a:t>
            </a:r>
          </a:p>
          <a:p>
            <a:pPr marL="0" indent="0">
              <a:buFontTx/>
              <a:buNone/>
            </a:pPr>
            <a:r>
              <a:rPr lang="fr-BE" sz="1200" b="0" i="0" u="none" strike="noStrike" kern="1200" baseline="0" dirty="0" smtClean="0">
                <a:solidFill>
                  <a:schemeClr val="tx1"/>
                </a:solidFill>
                <a:latin typeface="+mn-lt"/>
                <a:ea typeface="+mn-ea"/>
                <a:cs typeface="+mn-cs"/>
                <a:sym typeface="Wingdings" pitchFamily="2" charset="2"/>
              </a:rPr>
              <a:t>DONC les résultats de l’étude quanti qui n’ont fait ressortir que des traits de hauteur sont à nuancer : l’étude perceptive montre que l’allongement est le facteur le plus souvent perçu par les auditeurs.</a:t>
            </a:r>
          </a:p>
        </p:txBody>
      </p:sp>
      <p:sp>
        <p:nvSpPr>
          <p:cNvPr id="4" name="Espace réservé du numéro de diapositive 3"/>
          <p:cNvSpPr>
            <a:spLocks noGrp="1"/>
          </p:cNvSpPr>
          <p:nvPr>
            <p:ph type="sldNum" sz="quarter" idx="10"/>
          </p:nvPr>
        </p:nvSpPr>
        <p:spPr/>
        <p:txBody>
          <a:bodyPr/>
          <a:lstStyle/>
          <a:p>
            <a:fld id="{49ADD787-FA61-4B61-AC4C-2937AA4DA5AD}" type="slidenum">
              <a:rPr lang="fr-BE" smtClean="0"/>
              <a:t>29</a:t>
            </a:fld>
            <a:endParaRPr lang="fr-BE"/>
          </a:p>
        </p:txBody>
      </p:sp>
    </p:spTree>
    <p:extLst>
      <p:ext uri="{BB962C8B-B14F-4D97-AF65-F5344CB8AC3E}">
        <p14:creationId xmlns:p14="http://schemas.microsoft.com/office/powerpoint/2010/main" val="1778937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Source</a:t>
            </a:r>
            <a:r>
              <a:rPr lang="fr-BE" baseline="0" dirty="0" smtClean="0"/>
              <a:t> : Hambye 2005</a:t>
            </a:r>
          </a:p>
          <a:p>
            <a:r>
              <a:rPr lang="fr-BE" baseline="0" dirty="0" smtClean="0"/>
              <a:t>Je vais évoquer brièvement les travaux existant sur la prosodie du français en Belgique, et en dégager les résultats intéressants.</a:t>
            </a:r>
          </a:p>
        </p:txBody>
      </p:sp>
      <p:sp>
        <p:nvSpPr>
          <p:cNvPr id="4" name="Espace réservé du numéro de diapositive 3"/>
          <p:cNvSpPr>
            <a:spLocks noGrp="1"/>
          </p:cNvSpPr>
          <p:nvPr>
            <p:ph type="sldNum" sz="quarter" idx="10"/>
          </p:nvPr>
        </p:nvSpPr>
        <p:spPr/>
        <p:txBody>
          <a:bodyPr/>
          <a:lstStyle/>
          <a:p>
            <a:fld id="{49ADD787-FA61-4B61-AC4C-2937AA4DA5AD}" type="slidenum">
              <a:rPr lang="fr-BE" smtClean="0"/>
              <a:t>3</a:t>
            </a:fld>
            <a:endParaRPr lang="fr-BE"/>
          </a:p>
        </p:txBody>
      </p:sp>
    </p:spTree>
    <p:extLst>
      <p:ext uri="{BB962C8B-B14F-4D97-AF65-F5344CB8AC3E}">
        <p14:creationId xmlns:p14="http://schemas.microsoft.com/office/powerpoint/2010/main" val="32772846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sz="1200" b="0" i="0" u="none" strike="noStrike" kern="1200" baseline="0" dirty="0" smtClean="0">
                <a:solidFill>
                  <a:schemeClr val="tx1"/>
                </a:solidFill>
                <a:latin typeface="+mn-lt"/>
                <a:ea typeface="+mn-ea"/>
                <a:cs typeface="+mn-cs"/>
              </a:rPr>
              <a:t>Ce tableau présente les pourcentages des contours marques en fonction du nombre de traits prosodiques impliques dans le marquage régional perçu et de leur nature (durée et hauteur), par rapport aux contours marques uniquement (M, colonne de gauche) et par rapport a l’ensemble des contours (M et N, colonne de droite).</a:t>
            </a:r>
          </a:p>
          <a:p>
            <a:r>
              <a:rPr lang="fr-BE" sz="1200" b="0" i="0" u="none" strike="noStrike" kern="1200" baseline="0" dirty="0" smtClean="0">
                <a:solidFill>
                  <a:schemeClr val="tx1"/>
                </a:solidFill>
                <a:latin typeface="+mn-lt"/>
                <a:ea typeface="+mn-ea"/>
                <a:cs typeface="+mn-cs"/>
              </a:rPr>
              <a:t>64,8% des contours marqués le sont par un seul trait </a:t>
            </a:r>
            <a:r>
              <a:rPr lang="fr-BE" sz="1200" b="0" i="0" u="none" strike="noStrike" kern="1200" baseline="0" dirty="0" smtClean="0">
                <a:solidFill>
                  <a:schemeClr val="tx1"/>
                </a:solidFill>
                <a:latin typeface="+mn-lt"/>
                <a:ea typeface="+mn-ea"/>
                <a:cs typeface="+mn-cs"/>
                <a:sym typeface="Wingdings" pitchFamily="2" charset="2"/>
              </a:rPr>
              <a:t> trait de durée dans la majorité des cas</a:t>
            </a:r>
          </a:p>
          <a:p>
            <a:r>
              <a:rPr lang="fr-BE" sz="1200" b="0" i="0" u="none" strike="noStrike" kern="1200" baseline="0" dirty="0" smtClean="0">
                <a:solidFill>
                  <a:schemeClr val="tx1"/>
                </a:solidFill>
                <a:latin typeface="+mn-lt"/>
                <a:ea typeface="+mn-ea"/>
                <a:cs typeface="+mn-cs"/>
                <a:sym typeface="Wingdings" pitchFamily="2" charset="2"/>
              </a:rPr>
              <a:t>Les contours marqués par 2 traits sont principalement affectés par l’allongement, soit exclusivement (10,2%), soit associé à un trait de hauteur (12,5%)</a:t>
            </a:r>
          </a:p>
          <a:p>
            <a:r>
              <a:rPr lang="fr-BE" sz="1200" b="0" i="0" u="none" strike="noStrike" kern="1200" baseline="0" dirty="0" smtClean="0">
                <a:solidFill>
                  <a:schemeClr val="tx1"/>
                </a:solidFill>
                <a:latin typeface="+mn-lt"/>
                <a:ea typeface="+mn-ea"/>
                <a:cs typeface="+mn-cs"/>
                <a:sym typeface="Wingdings" pitchFamily="2" charset="2"/>
              </a:rPr>
              <a:t>Les contours marqués par 3 ou 4 traits sont plus rares et combinent souvent durée et hauteur (à noter cependant que les seuls contours marqués par 3 traits non combinés concernent le paramètre de hauteur).</a:t>
            </a:r>
          </a:p>
          <a:p>
            <a:r>
              <a:rPr lang="fr-BE" sz="1200" b="0" i="0" u="none" strike="noStrike" kern="1200" baseline="0" dirty="0" smtClean="0">
                <a:solidFill>
                  <a:schemeClr val="tx1"/>
                </a:solidFill>
                <a:latin typeface="+mn-lt"/>
                <a:ea typeface="+mn-ea"/>
                <a:cs typeface="+mn-cs"/>
                <a:sym typeface="Wingdings" pitchFamily="2" charset="2"/>
              </a:rPr>
              <a:t>Encore une fois, le facteur « durée » semble jouer un rôle important dans la perception de l’accent régional.</a:t>
            </a:r>
            <a:endParaRPr lang="fr-BE" b="0" dirty="0"/>
          </a:p>
        </p:txBody>
      </p:sp>
      <p:sp>
        <p:nvSpPr>
          <p:cNvPr id="4" name="Espace réservé du numéro de diapositive 3"/>
          <p:cNvSpPr>
            <a:spLocks noGrp="1"/>
          </p:cNvSpPr>
          <p:nvPr>
            <p:ph type="sldNum" sz="quarter" idx="10"/>
          </p:nvPr>
        </p:nvSpPr>
        <p:spPr/>
        <p:txBody>
          <a:bodyPr/>
          <a:lstStyle/>
          <a:p>
            <a:fld id="{49ADD787-FA61-4B61-AC4C-2937AA4DA5AD}" type="slidenum">
              <a:rPr lang="fr-BE" smtClean="0"/>
              <a:t>30</a:t>
            </a:fld>
            <a:endParaRPr lang="fr-BE"/>
          </a:p>
        </p:txBody>
      </p:sp>
    </p:spTree>
    <p:extLst>
      <p:ext uri="{BB962C8B-B14F-4D97-AF65-F5344CB8AC3E}">
        <p14:creationId xmlns:p14="http://schemas.microsoft.com/office/powerpoint/2010/main" val="28005619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baseline="0" dirty="0" smtClean="0"/>
              <a:t>La durée est de loin le facteur prédominant dans le marquage perçu mais elle n’affecte au final qu’un faible % des clausules :</a:t>
            </a:r>
          </a:p>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t>12,1% des clausules</a:t>
            </a:r>
            <a:r>
              <a:rPr lang="fr-BE" baseline="0" dirty="0" smtClean="0"/>
              <a:t> analysées sont affectées par une durée perçue comme régionalement marquée (par sa longueur)</a:t>
            </a:r>
          </a:p>
          <a:p>
            <a:endParaRPr lang="fr-BE" dirty="0" smtClean="0"/>
          </a:p>
          <a:p>
            <a:r>
              <a:rPr lang="fr-BE" dirty="0" smtClean="0"/>
              <a:t>DONC,</a:t>
            </a:r>
            <a:r>
              <a:rPr lang="fr-BE" baseline="0" dirty="0" smtClean="0"/>
              <a:t> ceci peut expliquer que ce paramètre ne soit pas discriminant dans une approche globale automatisée</a:t>
            </a:r>
          </a:p>
          <a:p>
            <a:endParaRPr lang="fr-BE" baseline="0" dirty="0" smtClean="0"/>
          </a:p>
          <a:p>
            <a:r>
              <a:rPr lang="fr-BE" baseline="0" dirty="0" smtClean="0"/>
              <a:t>Se pose alors la question de savoir si les syllabes </a:t>
            </a:r>
            <a:r>
              <a:rPr lang="fr-BE" baseline="0" dirty="0" err="1" smtClean="0"/>
              <a:t>pénult</a:t>
            </a:r>
            <a:r>
              <a:rPr lang="fr-BE" baseline="0" dirty="0" smtClean="0"/>
              <a:t> ou fin (MDP / MDF) perçues comme longues le sont effectivement quand on les compare aux syllabes occupant la même position dans les clausules perçues comme non marquées (N)</a:t>
            </a:r>
          </a:p>
          <a:p>
            <a:endParaRPr lang="fr-BE" baseline="0" dirty="0" smtClean="0"/>
          </a:p>
          <a:p>
            <a:r>
              <a:rPr lang="fr-BE" baseline="0" dirty="0" smtClean="0"/>
              <a:t>Une analyse de la distribution des durées de ces 2 catégories de syllabes (fin et </a:t>
            </a:r>
            <a:r>
              <a:rPr lang="fr-BE" baseline="0" dirty="0" err="1" smtClean="0"/>
              <a:t>pénult</a:t>
            </a:r>
            <a:r>
              <a:rPr lang="fr-BE" baseline="0" dirty="0" smtClean="0"/>
              <a:t>) selon le type perçu de clausule (N, MDP, MDF) montre que les </a:t>
            </a:r>
            <a:r>
              <a:rPr lang="fr-BE" baseline="0" dirty="0" err="1" smtClean="0"/>
              <a:t>syll</a:t>
            </a:r>
            <a:r>
              <a:rPr lang="fr-BE" baseline="0" dirty="0" smtClean="0"/>
              <a:t> </a:t>
            </a:r>
            <a:r>
              <a:rPr lang="fr-BE" baseline="0" dirty="0" err="1" smtClean="0"/>
              <a:t>pénult</a:t>
            </a:r>
            <a:r>
              <a:rPr lang="fr-BE" baseline="0" dirty="0" smtClean="0"/>
              <a:t> perçues comme longues le sont réellement tandis que la durée des </a:t>
            </a:r>
            <a:r>
              <a:rPr lang="fr-BE" baseline="0" dirty="0" err="1" smtClean="0"/>
              <a:t>syll</a:t>
            </a:r>
            <a:r>
              <a:rPr lang="fr-BE" baseline="0" dirty="0" smtClean="0"/>
              <a:t> fin perçues comme longues ne se distingue pas significativement de la durée de celles perçues comme non marquées.</a:t>
            </a:r>
          </a:p>
          <a:p>
            <a:endParaRPr lang="fr-BE" baseline="0" dirty="0" smtClean="0"/>
          </a:p>
          <a:p>
            <a:r>
              <a:rPr lang="fr-BE" baseline="0" dirty="0" smtClean="0"/>
              <a:t>Même si le trait de hauteur est nettement plus rare, notons quand même que les syllabes perçues comme hautes le sont effectivement par rapport à leurs équivalents non marquées, de 3 </a:t>
            </a:r>
            <a:r>
              <a:rPr lang="fr-BE" baseline="0" dirty="0" err="1" smtClean="0"/>
              <a:t>dt</a:t>
            </a:r>
            <a:r>
              <a:rPr lang="fr-BE" baseline="0" dirty="0" smtClean="0"/>
              <a:t> en moyenne.</a:t>
            </a:r>
          </a:p>
        </p:txBody>
      </p:sp>
      <p:sp>
        <p:nvSpPr>
          <p:cNvPr id="4" name="Espace réservé du numéro de diapositive 3"/>
          <p:cNvSpPr>
            <a:spLocks noGrp="1"/>
          </p:cNvSpPr>
          <p:nvPr>
            <p:ph type="sldNum" sz="quarter" idx="10"/>
          </p:nvPr>
        </p:nvSpPr>
        <p:spPr/>
        <p:txBody>
          <a:bodyPr/>
          <a:lstStyle/>
          <a:p>
            <a:fld id="{49ADD787-FA61-4B61-AC4C-2937AA4DA5AD}" type="slidenum">
              <a:rPr lang="fr-BE" smtClean="0"/>
              <a:t>31</a:t>
            </a:fld>
            <a:endParaRPr lang="fr-BE"/>
          </a:p>
        </p:txBody>
      </p:sp>
    </p:spTree>
    <p:extLst>
      <p:ext uri="{BB962C8B-B14F-4D97-AF65-F5344CB8AC3E}">
        <p14:creationId xmlns:p14="http://schemas.microsoft.com/office/powerpoint/2010/main" val="19395681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49ADD787-FA61-4B61-AC4C-2937AA4DA5AD}" type="slidenum">
              <a:rPr lang="fr-BE" smtClean="0"/>
              <a:t>32</a:t>
            </a:fld>
            <a:endParaRPr lang="fr-BE"/>
          </a:p>
        </p:txBody>
      </p:sp>
    </p:spTree>
    <p:extLst>
      <p:ext uri="{BB962C8B-B14F-4D97-AF65-F5344CB8AC3E}">
        <p14:creationId xmlns:p14="http://schemas.microsoft.com/office/powerpoint/2010/main" val="33284056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Caractérisation perceptive (degré accent et origine géographique)</a:t>
            </a:r>
            <a:r>
              <a:rPr lang="fr-BE" baseline="0" dirty="0" smtClean="0"/>
              <a:t> : avantages</a:t>
            </a:r>
          </a:p>
          <a:p>
            <a:pPr marL="171450" indent="-171450">
              <a:buFontTx/>
              <a:buChar char="-"/>
            </a:pPr>
            <a:r>
              <a:rPr lang="fr-BE" baseline="0" dirty="0" smtClean="0"/>
              <a:t>Critères extralinguistiques (</a:t>
            </a:r>
            <a:r>
              <a:rPr lang="fr-BE" baseline="0" dirty="0" err="1" smtClean="0"/>
              <a:t>sociodémo</a:t>
            </a:r>
            <a:r>
              <a:rPr lang="fr-BE" baseline="0" dirty="0" smtClean="0"/>
              <a:t>) trop nombreux et difficiles à définir pour aboutir à une catégorisation rigoureuse et pertinente</a:t>
            </a:r>
          </a:p>
          <a:p>
            <a:pPr marL="171450" indent="-171450">
              <a:buFontTx/>
              <a:buChar char="-"/>
            </a:pPr>
            <a:r>
              <a:rPr lang="fr-BE" baseline="0" dirty="0" smtClean="0"/>
              <a:t>Locuteurs dont on dispose (et qu’on peut humainement traiter) sont trop peu nombreux pour garantir une représentativité de chaque catégorie</a:t>
            </a:r>
          </a:p>
          <a:p>
            <a:pPr marL="171450" indent="-171450">
              <a:buFontTx/>
              <a:buChar char="-"/>
            </a:pPr>
            <a:r>
              <a:rPr lang="fr-BE" baseline="0" dirty="0" smtClean="0"/>
              <a:t>Catégorisation perceptive permet de sélectionner a priori les locuteurs/passages enregistrés plus pertinents à analyser dans le cadre d’une étude de la variation régionale, sans émettre d’hypothèses sur la relation entre critères sociaux et variation régionale</a:t>
            </a:r>
          </a:p>
          <a:p>
            <a:pPr marL="0" indent="0">
              <a:buFontTx/>
              <a:buNone/>
            </a:pPr>
            <a:r>
              <a:rPr lang="fr-BE" baseline="0" dirty="0" smtClean="0"/>
              <a:t>NB : l’objectif n’étant pas de décrire la prosodie de locuteurs représentatifs des belges francophones, mais bien d’identifier des traits prosodiques associés à une manière belge de parler (traits typiques). Cela ne signifie pas que tous les Belges présentent ces traits, ni qu’ils faillent absolument présenter ces traits pour être identifié comme Belge.</a:t>
            </a:r>
          </a:p>
          <a:p>
            <a:pPr marL="0" indent="0">
              <a:buFontTx/>
              <a:buNone/>
            </a:pPr>
            <a:endParaRPr lang="fr-BE" baseline="0" dirty="0" smtClean="0"/>
          </a:p>
          <a:p>
            <a:pPr marL="0" indent="0">
              <a:buFontTx/>
              <a:buNone/>
            </a:pPr>
            <a:r>
              <a:rPr lang="fr-BE" baseline="0" dirty="0" smtClean="0"/>
              <a:t>Annotation multiniveaux permet une plus fine catégorisation des observables prosodiques et de faire ressortir des résultats qui n’apparaissent pas dans une analyse quantitative où des phénomènes peu fréquents (mais très stigmatisés) sont noyés dans la masse.</a:t>
            </a:r>
            <a:endParaRPr lang="fr-BE" dirty="0"/>
          </a:p>
        </p:txBody>
      </p:sp>
      <p:sp>
        <p:nvSpPr>
          <p:cNvPr id="4" name="Espace réservé du numéro de diapositive 3"/>
          <p:cNvSpPr>
            <a:spLocks noGrp="1"/>
          </p:cNvSpPr>
          <p:nvPr>
            <p:ph type="sldNum" sz="quarter" idx="10"/>
          </p:nvPr>
        </p:nvSpPr>
        <p:spPr/>
        <p:txBody>
          <a:bodyPr/>
          <a:lstStyle/>
          <a:p>
            <a:fld id="{49ADD787-FA61-4B61-AC4C-2937AA4DA5AD}" type="slidenum">
              <a:rPr lang="fr-BE" smtClean="0"/>
              <a:t>33</a:t>
            </a:fld>
            <a:endParaRPr lang="fr-BE"/>
          </a:p>
        </p:txBody>
      </p:sp>
    </p:spTree>
    <p:extLst>
      <p:ext uri="{BB962C8B-B14F-4D97-AF65-F5344CB8AC3E}">
        <p14:creationId xmlns:p14="http://schemas.microsoft.com/office/powerpoint/2010/main" val="16376317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49ADD787-FA61-4B61-AC4C-2937AA4DA5AD}" type="slidenum">
              <a:rPr lang="fr-BE" smtClean="0"/>
              <a:t>34</a:t>
            </a:fld>
            <a:endParaRPr lang="fr-BE"/>
          </a:p>
        </p:txBody>
      </p:sp>
    </p:spTree>
    <p:extLst>
      <p:ext uri="{BB962C8B-B14F-4D97-AF65-F5344CB8AC3E}">
        <p14:creationId xmlns:p14="http://schemas.microsoft.com/office/powerpoint/2010/main" val="1520706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Présentation des études réalisées pour</a:t>
            </a:r>
            <a:r>
              <a:rPr lang="fr-BE" baseline="0" dirty="0" smtClean="0"/>
              <a:t> le chapitre sur la prosodie régionale en français de Belgique du volume «</a:t>
            </a:r>
            <a:r>
              <a:rPr lang="fr-BE" baseline="0" smtClean="0"/>
              <a:t> prosodie » coordonné </a:t>
            </a:r>
            <a:r>
              <a:rPr lang="fr-BE" baseline="0" dirty="0" smtClean="0"/>
              <a:t>par Anne Catherine</a:t>
            </a:r>
            <a:endParaRPr lang="fr-BE" dirty="0"/>
          </a:p>
        </p:txBody>
      </p:sp>
      <p:sp>
        <p:nvSpPr>
          <p:cNvPr id="4" name="Espace réservé du numéro de diapositive 3"/>
          <p:cNvSpPr>
            <a:spLocks noGrp="1"/>
          </p:cNvSpPr>
          <p:nvPr>
            <p:ph type="sldNum" sz="quarter" idx="10"/>
          </p:nvPr>
        </p:nvSpPr>
        <p:spPr/>
        <p:txBody>
          <a:bodyPr/>
          <a:lstStyle/>
          <a:p>
            <a:fld id="{49ADD787-FA61-4B61-AC4C-2937AA4DA5AD}" type="slidenum">
              <a:rPr lang="fr-BE" smtClean="0"/>
              <a:t>35</a:t>
            </a:fld>
            <a:endParaRPr lang="fr-BE"/>
          </a:p>
        </p:txBody>
      </p:sp>
    </p:spTree>
    <p:extLst>
      <p:ext uri="{BB962C8B-B14F-4D97-AF65-F5344CB8AC3E}">
        <p14:creationId xmlns:p14="http://schemas.microsoft.com/office/powerpoint/2010/main" val="3445999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b="0" dirty="0" smtClean="0"/>
              <a:t>Les</a:t>
            </a:r>
            <a:r>
              <a:rPr lang="fr-BE" b="0" baseline="0" dirty="0" smtClean="0"/>
              <a:t> études sur la prosodie du français en Belgique sont assez peu nombreuses et pour la majorité assez anciennes et reposant plutôt sur des stéréotypes linguistiques que sur de véritables études empiriques.</a:t>
            </a:r>
          </a:p>
          <a:p>
            <a:r>
              <a:rPr lang="fr-BE" b="0" baseline="0" dirty="0" smtClean="0"/>
              <a:t>Concernant les phénomènes temporels : </a:t>
            </a:r>
          </a:p>
          <a:p>
            <a:pPr marL="171450" indent="-171450">
              <a:buFontTx/>
              <a:buChar char="-"/>
            </a:pPr>
            <a:r>
              <a:rPr lang="fr-BE" b="0" baseline="0" dirty="0" smtClean="0"/>
              <a:t>Un débit de parole lent est souvent relevé comme typique du français de Belgique : ce trait est très stigmatisé (</a:t>
            </a:r>
            <a:r>
              <a:rPr lang="fr-BE" b="0" baseline="0" dirty="0" err="1" smtClean="0"/>
              <a:t>Warnant</a:t>
            </a:r>
            <a:r>
              <a:rPr lang="fr-BE" b="0" baseline="0" dirty="0" smtClean="0"/>
              <a:t>, </a:t>
            </a:r>
            <a:r>
              <a:rPr lang="fr-BE" b="0" baseline="0" dirty="0" err="1" smtClean="0"/>
              <a:t>Remacle</a:t>
            </a:r>
            <a:r>
              <a:rPr lang="fr-BE" b="0" baseline="0" dirty="0" smtClean="0"/>
              <a:t>)</a:t>
            </a:r>
          </a:p>
          <a:p>
            <a:pPr marL="171450" indent="-171450">
              <a:buFontTx/>
              <a:buChar char="-"/>
            </a:pPr>
            <a:r>
              <a:rPr lang="fr-BE" b="0" baseline="0" dirty="0" smtClean="0"/>
              <a:t>L’allongement vocalique dans des positions non allongeables est également souvent mentionné et très stigmatisé (Grégoire, </a:t>
            </a:r>
            <a:r>
              <a:rPr lang="fr-BE" b="0" baseline="0" dirty="0" err="1" smtClean="0"/>
              <a:t>Remacle</a:t>
            </a:r>
            <a:r>
              <a:rPr lang="fr-BE" b="0" baseline="0" dirty="0" smtClean="0"/>
              <a:t>, </a:t>
            </a:r>
            <a:r>
              <a:rPr lang="fr-BE" b="0" baseline="0" dirty="0" err="1" smtClean="0"/>
              <a:t>Warnant</a:t>
            </a:r>
            <a:r>
              <a:rPr lang="fr-BE" b="0" baseline="0" dirty="0" smtClean="0"/>
              <a:t>). De plus, de nombreux auteurs soulignent que, en plus d’être relativement fréquent, cet allongement peut intervenir dans n’importe quelle position (Grégoire, </a:t>
            </a:r>
            <a:r>
              <a:rPr lang="fr-BE" b="0" baseline="0" dirty="0" err="1" smtClean="0"/>
              <a:t>Remacle</a:t>
            </a:r>
            <a:r>
              <a:rPr lang="fr-BE" b="0" baseline="0" dirty="0" smtClean="0"/>
              <a:t>, Piron, </a:t>
            </a:r>
            <a:r>
              <a:rPr lang="fr-BE" b="0" baseline="0" dirty="0" err="1" smtClean="0"/>
              <a:t>Reuse</a:t>
            </a:r>
            <a:r>
              <a:rPr lang="fr-BE" b="0" baseline="0" dirty="0" smtClean="0"/>
              <a:t>, </a:t>
            </a:r>
            <a:r>
              <a:rPr lang="fr-BE" b="0" baseline="0" dirty="0" err="1" smtClean="0"/>
              <a:t>Warnant</a:t>
            </a:r>
            <a:r>
              <a:rPr lang="fr-BE" b="0" baseline="0" dirty="0" smtClean="0"/>
              <a:t>, </a:t>
            </a:r>
            <a:r>
              <a:rPr lang="fr-BE" b="0" baseline="0" dirty="0" err="1" smtClean="0"/>
              <a:t>Klinkenberg</a:t>
            </a:r>
            <a:r>
              <a:rPr lang="fr-BE" b="0" baseline="0" dirty="0" smtClean="0"/>
              <a:t>, </a:t>
            </a:r>
            <a:r>
              <a:rPr lang="fr-BE" b="0" baseline="0" dirty="0" err="1" smtClean="0"/>
              <a:t>Francard</a:t>
            </a:r>
            <a:r>
              <a:rPr lang="fr-BE" b="0" baseline="0" dirty="0" smtClean="0"/>
              <a:t>). Enfin, des études plus récentes ont étudié empiriquement cet allongement : elles ont permis de décrire ces allongements, de valider perceptivement ce phénomène (</a:t>
            </a:r>
            <a:r>
              <a:rPr lang="fr-BE" b="0" baseline="0" dirty="0" err="1" smtClean="0"/>
              <a:t>Bardiaux&amp;Boula</a:t>
            </a:r>
            <a:r>
              <a:rPr lang="fr-BE" b="0" baseline="0" dirty="0" smtClean="0"/>
              <a:t>) et d’identifier une participation de l’allongement au marquage régional de contours intonatifs (lorsque l’allongement intervient sous l’accent) (</a:t>
            </a:r>
            <a:r>
              <a:rPr lang="fr-BE" b="0" baseline="0" dirty="0" err="1" smtClean="0"/>
              <a:t>Hambye&amp;Simon</a:t>
            </a:r>
            <a:r>
              <a:rPr lang="fr-BE" b="0" baseline="0" dirty="0" smtClean="0"/>
              <a:t>)</a:t>
            </a:r>
          </a:p>
          <a:p>
            <a:pPr marL="0" indent="0">
              <a:buFontTx/>
              <a:buNone/>
            </a:pPr>
            <a:r>
              <a:rPr lang="fr-BE" b="0" baseline="0" dirty="0" smtClean="0"/>
              <a:t>Concernant les phénomènes d’accentuation et d’intonation :</a:t>
            </a:r>
          </a:p>
          <a:p>
            <a:pPr marL="171450" indent="-171450">
              <a:buFontTx/>
              <a:buChar char="-"/>
            </a:pPr>
            <a:r>
              <a:rPr lang="fr-BE" b="0" baseline="0" dirty="0" smtClean="0"/>
              <a:t>Les Belges réalisent des accentuations inattendus, identifiées notamment comme un déplacement de l’accent tonique (</a:t>
            </a:r>
            <a:r>
              <a:rPr lang="fr-BE" b="0" baseline="0" dirty="0" err="1" smtClean="0"/>
              <a:t>Baetens-Beardsmore</a:t>
            </a:r>
            <a:r>
              <a:rPr lang="fr-BE" b="0" baseline="0" dirty="0" smtClean="0"/>
              <a:t>, </a:t>
            </a:r>
            <a:r>
              <a:rPr lang="fr-BE" b="0" baseline="0" dirty="0" err="1" smtClean="0"/>
              <a:t>Francard</a:t>
            </a:r>
            <a:r>
              <a:rPr lang="fr-BE" b="0" baseline="0" dirty="0" smtClean="0"/>
              <a:t>). </a:t>
            </a:r>
          </a:p>
          <a:p>
            <a:pPr marL="171450" indent="-171450">
              <a:buFontTx/>
              <a:buChar char="-"/>
            </a:pPr>
            <a:r>
              <a:rPr lang="fr-BE" b="0" baseline="0" dirty="0" smtClean="0"/>
              <a:t>Hambye et Simon, dans une étude de la parole de 4 locuteurs liégeois, ont identifié 4 types de contours intonatifs régionalement marqués</a:t>
            </a:r>
            <a:endParaRPr lang="fr-BE" b="0" dirty="0" smtClean="0"/>
          </a:p>
          <a:p>
            <a:pPr marL="0" indent="0">
              <a:buFont typeface="Wingdings"/>
              <a:buNone/>
            </a:pPr>
            <a:endParaRPr lang="fr-BE" baseline="0" dirty="0" smtClean="0">
              <a:sym typeface="Wingdings" pitchFamily="2" charset="2"/>
            </a:endParaRPr>
          </a:p>
          <a:p>
            <a:pPr marL="171450" indent="-171450">
              <a:buFont typeface="Wingdings"/>
              <a:buChar char="Ø"/>
            </a:pPr>
            <a:endParaRPr lang="fr-BE" dirty="0"/>
          </a:p>
        </p:txBody>
      </p:sp>
      <p:sp>
        <p:nvSpPr>
          <p:cNvPr id="4" name="Espace réservé du numéro de diapositive 3"/>
          <p:cNvSpPr>
            <a:spLocks noGrp="1"/>
          </p:cNvSpPr>
          <p:nvPr>
            <p:ph type="sldNum" sz="quarter" idx="10"/>
          </p:nvPr>
        </p:nvSpPr>
        <p:spPr/>
        <p:txBody>
          <a:bodyPr/>
          <a:lstStyle/>
          <a:p>
            <a:fld id="{49ADD787-FA61-4B61-AC4C-2937AA4DA5AD}" type="slidenum">
              <a:rPr lang="fr-BE" smtClean="0"/>
              <a:t>4</a:t>
            </a:fld>
            <a:endParaRPr lang="fr-BE"/>
          </a:p>
        </p:txBody>
      </p:sp>
    </p:spTree>
    <p:extLst>
      <p:ext uri="{BB962C8B-B14F-4D97-AF65-F5344CB8AC3E}">
        <p14:creationId xmlns:p14="http://schemas.microsoft.com/office/powerpoint/2010/main" val="3443496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Je</a:t>
            </a:r>
            <a:r>
              <a:rPr lang="fr-BE" baseline="0" dirty="0" smtClean="0"/>
              <a:t> vais à présent présenter les données utilisées dans les études réalisées ici, la catégorisation que nous avons proposé ainsi que l’annotation prosodique que nous avons faite</a:t>
            </a:r>
            <a:endParaRPr lang="fr-BE" dirty="0"/>
          </a:p>
        </p:txBody>
      </p:sp>
      <p:sp>
        <p:nvSpPr>
          <p:cNvPr id="4" name="Espace réservé du numéro de diapositive 3"/>
          <p:cNvSpPr>
            <a:spLocks noGrp="1"/>
          </p:cNvSpPr>
          <p:nvPr>
            <p:ph type="sldNum" sz="quarter" idx="10"/>
          </p:nvPr>
        </p:nvSpPr>
        <p:spPr/>
        <p:txBody>
          <a:bodyPr/>
          <a:lstStyle/>
          <a:p>
            <a:fld id="{49ADD787-FA61-4B61-AC4C-2937AA4DA5AD}" type="slidenum">
              <a:rPr lang="fr-BE" smtClean="0"/>
              <a:t>5</a:t>
            </a:fld>
            <a:endParaRPr lang="fr-BE"/>
          </a:p>
        </p:txBody>
      </p:sp>
    </p:spTree>
    <p:extLst>
      <p:ext uri="{BB962C8B-B14F-4D97-AF65-F5344CB8AC3E}">
        <p14:creationId xmlns:p14="http://schemas.microsoft.com/office/powerpoint/2010/main" val="2614189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Le</a:t>
            </a:r>
            <a:r>
              <a:rPr lang="fr-BE" baseline="0" dirty="0" smtClean="0"/>
              <a:t> corpus reprend 4 points d’enquête en Belgique – Bruxelles, Gembloux, Liège et Tournai – et 6 locuteurs par ville.</a:t>
            </a:r>
          </a:p>
          <a:p>
            <a:r>
              <a:rPr lang="fr-BE" baseline="0" dirty="0" smtClean="0"/>
              <a:t>Nous n’avons repris que les enregistrements en lecture afin d’optimiser la comparabilité des données et de pouvoir effectuer une partie du traitement automatiquement.</a:t>
            </a:r>
            <a:endParaRPr lang="fr-BE" dirty="0"/>
          </a:p>
        </p:txBody>
      </p:sp>
      <p:sp>
        <p:nvSpPr>
          <p:cNvPr id="4" name="Espace réservé du numéro de diapositive 3"/>
          <p:cNvSpPr>
            <a:spLocks noGrp="1"/>
          </p:cNvSpPr>
          <p:nvPr>
            <p:ph type="sldNum" sz="quarter" idx="10"/>
          </p:nvPr>
        </p:nvSpPr>
        <p:spPr/>
        <p:txBody>
          <a:bodyPr/>
          <a:lstStyle/>
          <a:p>
            <a:fld id="{49ADD787-FA61-4B61-AC4C-2937AA4DA5AD}" type="slidenum">
              <a:rPr lang="fr-BE" smtClean="0"/>
              <a:t>6</a:t>
            </a:fld>
            <a:endParaRPr lang="fr-BE"/>
          </a:p>
        </p:txBody>
      </p:sp>
    </p:spTree>
    <p:extLst>
      <p:ext uri="{BB962C8B-B14F-4D97-AF65-F5344CB8AC3E}">
        <p14:creationId xmlns:p14="http://schemas.microsoft.com/office/powerpoint/2010/main" val="542687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1</a:t>
            </a:r>
            <a:r>
              <a:rPr lang="fr-BE" baseline="0" dirty="0" smtClean="0"/>
              <a:t> phrase lue par locuteur a été évaluée</a:t>
            </a:r>
            <a:r>
              <a:rPr lang="fr-BE" dirty="0" smtClean="0"/>
              <a:t> perceptivement par 155 auditeurs</a:t>
            </a:r>
            <a:r>
              <a:rPr lang="fr-BE" baseline="0" dirty="0" smtClean="0"/>
              <a:t> belges. Dans un premier temps, les auditeurs ont évalué le degré d’accent de chaque locuteur (échelle de 1 à 5). Dans un deuxième temps, ils ont dû identifier leur origine géographique (4 propositions + abstention, pas de piège)</a:t>
            </a:r>
            <a:endParaRPr lang="fr-BE" dirty="0" smtClean="0"/>
          </a:p>
          <a:p>
            <a:pPr marL="171450" indent="-171450">
              <a:buFontTx/>
              <a:buChar char="-"/>
            </a:pPr>
            <a:r>
              <a:rPr lang="fr-BE" baseline="0" dirty="0" smtClean="0"/>
              <a:t>Les résultats pour l’identification de l’origine sont décevants : sous le seuil du hasard (22% en moyenne), même si bonne identification quand vs. français et suisses</a:t>
            </a:r>
          </a:p>
          <a:p>
            <a:pPr marL="171450" indent="-171450">
              <a:buFontTx/>
              <a:buChar char="-"/>
            </a:pPr>
            <a:r>
              <a:rPr lang="fr-BE" baseline="0" dirty="0" smtClean="0"/>
              <a:t>Pour l’évaluation du degré d’accent, on note que les locuteurs ne sont pas regroupés en fonction de leur origine géographique (pas d’homogénéité totale entre origine et degré d’accent). Une classification perceptive des locuteurs est donc pertinente pour l’analyse des résultats &gt; groupes perceptifs homogènes VS groupes « objectifs » (critères </a:t>
            </a:r>
            <a:r>
              <a:rPr lang="fr-BE" baseline="0" dirty="0" err="1" smtClean="0"/>
              <a:t>socio-démographiques</a:t>
            </a:r>
            <a:r>
              <a:rPr lang="fr-BE" baseline="0" dirty="0" smtClean="0"/>
              <a:t>) hétérogènes</a:t>
            </a:r>
            <a:endParaRPr lang="fr-BE" dirty="0"/>
          </a:p>
        </p:txBody>
      </p:sp>
      <p:sp>
        <p:nvSpPr>
          <p:cNvPr id="4" name="Espace réservé du numéro de diapositive 3"/>
          <p:cNvSpPr>
            <a:spLocks noGrp="1"/>
          </p:cNvSpPr>
          <p:nvPr>
            <p:ph type="sldNum" sz="quarter" idx="10"/>
          </p:nvPr>
        </p:nvSpPr>
        <p:spPr/>
        <p:txBody>
          <a:bodyPr/>
          <a:lstStyle/>
          <a:p>
            <a:fld id="{49ADD787-FA61-4B61-AC4C-2937AA4DA5AD}" type="slidenum">
              <a:rPr lang="fr-BE" smtClean="0"/>
              <a:t>7</a:t>
            </a:fld>
            <a:endParaRPr lang="fr-BE"/>
          </a:p>
        </p:txBody>
      </p:sp>
    </p:spTree>
    <p:extLst>
      <p:ext uri="{BB962C8B-B14F-4D97-AF65-F5344CB8AC3E}">
        <p14:creationId xmlns:p14="http://schemas.microsoft.com/office/powerpoint/2010/main" val="570294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49ADD787-FA61-4B61-AC4C-2937AA4DA5AD}" type="slidenum">
              <a:rPr lang="fr-BE" smtClean="0"/>
              <a:t>8</a:t>
            </a:fld>
            <a:endParaRPr lang="fr-BE"/>
          </a:p>
        </p:txBody>
      </p:sp>
    </p:spTree>
    <p:extLst>
      <p:ext uri="{BB962C8B-B14F-4D97-AF65-F5344CB8AC3E}">
        <p14:creationId xmlns:p14="http://schemas.microsoft.com/office/powerpoint/2010/main" val="4000162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49ADD787-FA61-4B61-AC4C-2937AA4DA5AD}" type="slidenum">
              <a:rPr lang="fr-BE" smtClean="0"/>
              <a:t>9</a:t>
            </a:fld>
            <a:endParaRPr lang="fr-BE"/>
          </a:p>
        </p:txBody>
      </p:sp>
    </p:spTree>
    <p:extLst>
      <p:ext uri="{BB962C8B-B14F-4D97-AF65-F5344CB8AC3E}">
        <p14:creationId xmlns:p14="http://schemas.microsoft.com/office/powerpoint/2010/main" val="1703228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2362200" y="4038600"/>
            <a:ext cx="6477000" cy="1828800"/>
          </a:xfrm>
        </p:spPr>
        <p:txBody>
          <a:bodyPr anchor="b"/>
          <a:lstStyle>
            <a:lvl1pPr>
              <a:defRPr cap="all" baseline="0"/>
            </a:lvl1pPr>
          </a:lstStyle>
          <a:p>
            <a:r>
              <a:rPr kumimoji="0" lang="fr-FR" smtClean="0"/>
              <a:t>Modifiez le style du titre</a:t>
            </a:r>
            <a:endParaRPr kumimoji="0" lang="en-US"/>
          </a:p>
        </p:txBody>
      </p:sp>
      <p:sp>
        <p:nvSpPr>
          <p:cNvPr id="9" name="Sous-titr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28" name="Espace réservé de la date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AE09FE96-4A3A-4218-BC8E-5CE628249809}" type="datetimeFigureOut">
              <a:rPr lang="fr-BE" smtClean="0"/>
              <a:t>4/12/2012</a:t>
            </a:fld>
            <a:endParaRPr lang="fr-BE"/>
          </a:p>
        </p:txBody>
      </p:sp>
      <p:sp>
        <p:nvSpPr>
          <p:cNvPr id="17" name="Espace réservé du pied de page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fr-BE"/>
          </a:p>
        </p:txBody>
      </p:sp>
      <p:sp>
        <p:nvSpPr>
          <p:cNvPr id="29" name="Espace réservé du numéro de diapositive 28"/>
          <p:cNvSpPr>
            <a:spLocks noGrp="1"/>
          </p:cNvSpPr>
          <p:nvPr>
            <p:ph type="sldNum" sz="quarter" idx="12"/>
          </p:nvPr>
        </p:nvSpPr>
        <p:spPr>
          <a:xfrm>
            <a:off x="8001000" y="228600"/>
            <a:ext cx="838200" cy="381000"/>
          </a:xfrm>
        </p:spPr>
        <p:txBody>
          <a:bodyPr/>
          <a:lstStyle>
            <a:lvl1pPr>
              <a:defRPr>
                <a:solidFill>
                  <a:schemeClr val="tx2"/>
                </a:solidFill>
              </a:defRPr>
            </a:lvl1pPr>
          </a:lstStyle>
          <a:p>
            <a:fld id="{A3F32BE1-E1FD-410C-B70A-D41706EC7EEB}" type="slidenum">
              <a:rPr lang="fr-BE" smtClean="0"/>
              <a:t>‹N°›</a:t>
            </a:fld>
            <a:endParaRPr lang="fr-BE"/>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E09FE96-4A3A-4218-BC8E-5CE628249809}" type="datetimeFigureOut">
              <a:rPr lang="fr-BE" smtClean="0"/>
              <a:t>4/12/2012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A3F32BE1-E1FD-410C-B70A-D41706EC7EEB}" type="slidenum">
              <a:rPr lang="fr-BE" smtClean="0"/>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Ref idx="1001">
        <a:schemeClr val="bg1"/>
      </p:bgRef>
    </p:bg>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53200" y="609600"/>
            <a:ext cx="2057400" cy="5516563"/>
          </a:xfrm>
        </p:spPr>
        <p:txBody>
          <a:bodyPr vert="eaVer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457200" y="609600"/>
            <a:ext cx="5562600" cy="5516564"/>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a:xfrm>
            <a:off x="6553200" y="6248402"/>
            <a:ext cx="2209800" cy="365125"/>
          </a:xfrm>
        </p:spPr>
        <p:txBody>
          <a:bodyPr/>
          <a:lstStyle/>
          <a:p>
            <a:fld id="{AE09FE96-4A3A-4218-BC8E-5CE628249809}" type="datetimeFigureOut">
              <a:rPr lang="fr-BE" smtClean="0"/>
              <a:t>4/12/2012</a:t>
            </a:fld>
            <a:endParaRPr lang="fr-BE"/>
          </a:p>
        </p:txBody>
      </p:sp>
      <p:sp>
        <p:nvSpPr>
          <p:cNvPr id="5" name="Espace réservé du pied de page 4"/>
          <p:cNvSpPr>
            <a:spLocks noGrp="1"/>
          </p:cNvSpPr>
          <p:nvPr>
            <p:ph type="ftr" sz="quarter" idx="11"/>
          </p:nvPr>
        </p:nvSpPr>
        <p:spPr>
          <a:xfrm>
            <a:off x="457201" y="6248207"/>
            <a:ext cx="5573483" cy="365125"/>
          </a:xfrm>
        </p:spPr>
        <p:txBody>
          <a:bodyPr/>
          <a:lstStyle/>
          <a:p>
            <a:endParaRPr lang="fr-BE"/>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rot="5400000">
            <a:off x="5989638" y="144462"/>
            <a:ext cx="533400" cy="244476"/>
          </a:xfrm>
        </p:spPr>
        <p:txBody>
          <a:bodyPr/>
          <a:lstStyle/>
          <a:p>
            <a:fld id="{A3F32BE1-E1FD-410C-B70A-D41706EC7EEB}" type="slidenum">
              <a:rPr lang="fr-BE" smtClean="0"/>
              <a:t>‹N°›</a:t>
            </a:fld>
            <a:endParaRPr lang="fr-BE"/>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12648" y="228600"/>
            <a:ext cx="8153400" cy="990600"/>
          </a:xfrm>
        </p:spPr>
        <p:txBody>
          <a:bodyPr/>
          <a:lstStyle/>
          <a:p>
            <a:r>
              <a:rPr kumimoji="0" lang="fr-FR" smtClean="0"/>
              <a:t>Modifiez le style du titre</a:t>
            </a:r>
            <a:endParaRPr kumimoji="0" lang="en-US"/>
          </a:p>
        </p:txBody>
      </p:sp>
      <p:sp>
        <p:nvSpPr>
          <p:cNvPr id="4" name="Espace réservé de la date 3"/>
          <p:cNvSpPr>
            <a:spLocks noGrp="1"/>
          </p:cNvSpPr>
          <p:nvPr>
            <p:ph type="dt" sz="half" idx="10"/>
          </p:nvPr>
        </p:nvSpPr>
        <p:spPr/>
        <p:txBody>
          <a:bodyPr/>
          <a:lstStyle/>
          <a:p>
            <a:fld id="{AE09FE96-4A3A-4218-BC8E-5CE628249809}" type="datetimeFigureOut">
              <a:rPr lang="fr-BE" smtClean="0"/>
              <a:t>4/12/2012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lvl1pPr>
              <a:defRPr>
                <a:solidFill>
                  <a:srgbClr val="FFFFFF"/>
                </a:solidFill>
              </a:defRPr>
            </a:lvl1pPr>
          </a:lstStyle>
          <a:p>
            <a:fld id="{A3F32BE1-E1FD-410C-B70A-D41706EC7EEB}" type="slidenum">
              <a:rPr lang="fr-BE" smtClean="0"/>
              <a:t>‹N°›</a:t>
            </a:fld>
            <a:endParaRPr lang="fr-BE"/>
          </a:p>
        </p:txBody>
      </p:sp>
      <p:sp>
        <p:nvSpPr>
          <p:cNvPr id="8" name="Espace réservé du contenu 7"/>
          <p:cNvSpPr>
            <a:spLocks noGrp="1"/>
          </p:cNvSpPr>
          <p:nvPr>
            <p:ph sz="quarter" idx="1"/>
          </p:nvPr>
        </p:nvSpPr>
        <p:spPr>
          <a:xfrm>
            <a:off x="612648" y="1600200"/>
            <a:ext cx="8153400" cy="44958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fr-FR" smtClean="0"/>
              <a:t>Modifiez le style du titre</a:t>
            </a:r>
            <a:endParaRPr kumimoji="0" lang="en-US"/>
          </a:p>
        </p:txBody>
      </p:sp>
      <p:sp>
        <p:nvSpPr>
          <p:cNvPr id="12" name="Espace réservé de la date 11"/>
          <p:cNvSpPr>
            <a:spLocks noGrp="1"/>
          </p:cNvSpPr>
          <p:nvPr>
            <p:ph type="dt" sz="half" idx="10"/>
          </p:nvPr>
        </p:nvSpPr>
        <p:spPr/>
        <p:txBody>
          <a:bodyPr/>
          <a:lstStyle/>
          <a:p>
            <a:fld id="{AE09FE96-4A3A-4218-BC8E-5CE628249809}" type="datetimeFigureOut">
              <a:rPr lang="fr-BE" smtClean="0"/>
              <a:t>4/12/2012</a:t>
            </a:fld>
            <a:endParaRPr lang="fr-BE"/>
          </a:p>
        </p:txBody>
      </p:sp>
      <p:sp>
        <p:nvSpPr>
          <p:cNvPr id="13" name="Espace réservé du numéro de diapositive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A3F32BE1-E1FD-410C-B70A-D41706EC7EEB}" type="slidenum">
              <a:rPr lang="fr-BE" smtClean="0"/>
              <a:t>‹N°›</a:t>
            </a:fld>
            <a:endParaRPr lang="fr-BE"/>
          </a:p>
        </p:txBody>
      </p:sp>
      <p:sp>
        <p:nvSpPr>
          <p:cNvPr id="14" name="Espace réservé du pied de page 13"/>
          <p:cNvSpPr>
            <a:spLocks noGrp="1"/>
          </p:cNvSpPr>
          <p:nvPr>
            <p:ph type="ftr" sz="quarter" idx="12"/>
          </p:nvPr>
        </p:nvSpPr>
        <p:spPr/>
        <p:txBody>
          <a:bodyPr/>
          <a:lstStyle/>
          <a:p>
            <a:endParaRPr lang="fr-BE"/>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9" name="Espace réservé du contenu 8"/>
          <p:cNvSpPr>
            <a:spLocks noGrp="1"/>
          </p:cNvSpPr>
          <p:nvPr>
            <p:ph sz="quarter" idx="1"/>
          </p:nvPr>
        </p:nvSpPr>
        <p:spPr>
          <a:xfrm>
            <a:off x="609600" y="1589567"/>
            <a:ext cx="3886200" cy="45720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844901" y="1589567"/>
            <a:ext cx="3886200" cy="45720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8" name="Espace réservé de la date 7"/>
          <p:cNvSpPr>
            <a:spLocks noGrp="1"/>
          </p:cNvSpPr>
          <p:nvPr>
            <p:ph type="dt" sz="half" idx="15"/>
          </p:nvPr>
        </p:nvSpPr>
        <p:spPr/>
        <p:txBody>
          <a:bodyPr rtlCol="0"/>
          <a:lstStyle/>
          <a:p>
            <a:fld id="{AE09FE96-4A3A-4218-BC8E-5CE628249809}" type="datetimeFigureOut">
              <a:rPr lang="fr-BE" smtClean="0"/>
              <a:t>4/12/2012</a:t>
            </a:fld>
            <a:endParaRPr lang="fr-BE"/>
          </a:p>
        </p:txBody>
      </p:sp>
      <p:sp>
        <p:nvSpPr>
          <p:cNvPr id="10" name="Espace réservé du numéro de diapositive 9"/>
          <p:cNvSpPr>
            <a:spLocks noGrp="1"/>
          </p:cNvSpPr>
          <p:nvPr>
            <p:ph type="sldNum" sz="quarter" idx="16"/>
          </p:nvPr>
        </p:nvSpPr>
        <p:spPr/>
        <p:txBody>
          <a:bodyPr rtlCol="0"/>
          <a:lstStyle/>
          <a:p>
            <a:fld id="{A3F32BE1-E1FD-410C-B70A-D41706EC7EEB}" type="slidenum">
              <a:rPr lang="fr-BE" smtClean="0"/>
              <a:t>‹N°›</a:t>
            </a:fld>
            <a:endParaRPr lang="fr-BE"/>
          </a:p>
        </p:txBody>
      </p:sp>
      <p:sp>
        <p:nvSpPr>
          <p:cNvPr id="12" name="Espace réservé du pied de page 11"/>
          <p:cNvSpPr>
            <a:spLocks noGrp="1"/>
          </p:cNvSpPr>
          <p:nvPr>
            <p:ph type="ftr" sz="quarter" idx="17"/>
          </p:nvPr>
        </p:nvSpPr>
        <p:spPr/>
        <p:txBody>
          <a:bodyPr rtlCol="0"/>
          <a:lstStyle/>
          <a:p>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33400" y="273050"/>
            <a:ext cx="8153400" cy="869950"/>
          </a:xfrm>
        </p:spPr>
        <p:txBody>
          <a:bodyPr anchor="ctr"/>
          <a:lstStyle>
            <a:lvl1pPr>
              <a:defRPr/>
            </a:lvl1pPr>
          </a:lstStyle>
          <a:p>
            <a:r>
              <a:rPr kumimoji="0" lang="fr-FR" smtClean="0"/>
              <a:t>Modifiez le style du titre</a:t>
            </a:r>
            <a:endParaRPr kumimoji="0" lang="en-US"/>
          </a:p>
        </p:txBody>
      </p:sp>
      <p:sp>
        <p:nvSpPr>
          <p:cNvPr id="11" name="Espace réservé du contenu 10"/>
          <p:cNvSpPr>
            <a:spLocks noGrp="1"/>
          </p:cNvSpPr>
          <p:nvPr>
            <p:ph sz="quarter" idx="2"/>
          </p:nvPr>
        </p:nvSpPr>
        <p:spPr>
          <a:xfrm>
            <a:off x="609600" y="2438400"/>
            <a:ext cx="3886200" cy="35814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4800600" y="2438400"/>
            <a:ext cx="3886200" cy="35814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 name="Espace réservé de la date 9"/>
          <p:cNvSpPr>
            <a:spLocks noGrp="1"/>
          </p:cNvSpPr>
          <p:nvPr>
            <p:ph type="dt" sz="half" idx="15"/>
          </p:nvPr>
        </p:nvSpPr>
        <p:spPr/>
        <p:txBody>
          <a:bodyPr rtlCol="0"/>
          <a:lstStyle/>
          <a:p>
            <a:fld id="{AE09FE96-4A3A-4218-BC8E-5CE628249809}" type="datetimeFigureOut">
              <a:rPr lang="fr-BE" smtClean="0"/>
              <a:t>4/12/2012</a:t>
            </a:fld>
            <a:endParaRPr lang="fr-BE"/>
          </a:p>
        </p:txBody>
      </p:sp>
      <p:sp>
        <p:nvSpPr>
          <p:cNvPr id="12" name="Espace réservé du numéro de diapositive 11"/>
          <p:cNvSpPr>
            <a:spLocks noGrp="1"/>
          </p:cNvSpPr>
          <p:nvPr>
            <p:ph type="sldNum" sz="quarter" idx="16"/>
          </p:nvPr>
        </p:nvSpPr>
        <p:spPr/>
        <p:txBody>
          <a:bodyPr rtlCol="0"/>
          <a:lstStyle/>
          <a:p>
            <a:fld id="{A3F32BE1-E1FD-410C-B70A-D41706EC7EEB}" type="slidenum">
              <a:rPr lang="fr-BE" smtClean="0"/>
              <a:t>‹N°›</a:t>
            </a:fld>
            <a:endParaRPr lang="fr-BE"/>
          </a:p>
        </p:txBody>
      </p:sp>
      <p:sp>
        <p:nvSpPr>
          <p:cNvPr id="14" name="Espace réservé du pied de page 13"/>
          <p:cNvSpPr>
            <a:spLocks noGrp="1"/>
          </p:cNvSpPr>
          <p:nvPr>
            <p:ph type="ftr" sz="quarter" idx="17"/>
          </p:nvPr>
        </p:nvSpPr>
        <p:spPr/>
        <p:txBody>
          <a:bodyPr rtlCol="0"/>
          <a:lstStyle/>
          <a:p>
            <a:endParaRPr lang="fr-BE"/>
          </a:p>
        </p:txBody>
      </p:sp>
      <p:sp>
        <p:nvSpPr>
          <p:cNvPr id="16" name="Espace réservé du texte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fr-FR" smtClean="0"/>
              <a:t>Modifiez les styles du texte du masque</a:t>
            </a:r>
          </a:p>
        </p:txBody>
      </p:sp>
      <p:sp>
        <p:nvSpPr>
          <p:cNvPr id="15" name="Espace réservé du texte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fr-FR" smtClean="0"/>
              <a:t>Modifiez les styles du texte du masque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e la date 2"/>
          <p:cNvSpPr>
            <a:spLocks noGrp="1"/>
          </p:cNvSpPr>
          <p:nvPr>
            <p:ph type="dt" sz="half" idx="10"/>
          </p:nvPr>
        </p:nvSpPr>
        <p:spPr/>
        <p:txBody>
          <a:bodyPr/>
          <a:lstStyle/>
          <a:p>
            <a:fld id="{AE09FE96-4A3A-4218-BC8E-5CE628249809}" type="datetimeFigureOut">
              <a:rPr lang="fr-BE" smtClean="0"/>
              <a:t>4/12/2012</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lvl1pPr>
              <a:defRPr>
                <a:solidFill>
                  <a:srgbClr val="FFFFFF"/>
                </a:solidFill>
              </a:defRPr>
            </a:lvl1pPr>
          </a:lstStyle>
          <a:p>
            <a:fld id="{A3F32BE1-E1FD-410C-B70A-D41706EC7EEB}" type="slidenum">
              <a:rPr lang="fr-BE" smtClean="0"/>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E09FE96-4A3A-4218-BC8E-5CE628249809}" type="datetimeFigureOut">
              <a:rPr lang="fr-BE" smtClean="0"/>
              <a:t>4/12/2012</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a:xfrm>
            <a:off x="0" y="6248400"/>
            <a:ext cx="533400" cy="381000"/>
          </a:xfrm>
        </p:spPr>
        <p:txBody>
          <a:bodyPr/>
          <a:lstStyle>
            <a:lvl1pPr>
              <a:defRPr>
                <a:solidFill>
                  <a:schemeClr val="tx2"/>
                </a:solidFill>
              </a:defRPr>
            </a:lvl1pPr>
          </a:lstStyle>
          <a:p>
            <a:fld id="{A3F32BE1-E1FD-410C-B70A-D41706EC7EEB}" type="slidenum">
              <a:rPr lang="fr-BE" smtClean="0"/>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8077200" cy="869950"/>
          </a:xfrm>
        </p:spPr>
        <p:txBody>
          <a:bodyPr anchor="ctr"/>
          <a:lstStyle>
            <a:lvl1pPr algn="l">
              <a:buNone/>
              <a:defRPr sz="4400" b="0"/>
            </a:lvl1pPr>
          </a:lstStyle>
          <a:p>
            <a:r>
              <a:rPr kumimoji="0" lang="fr-FR" smtClean="0"/>
              <a:t>Modifiez le style du titre</a:t>
            </a:r>
            <a:endParaRPr kumimoji="0" lang="en-US"/>
          </a:p>
        </p:txBody>
      </p:sp>
      <p:sp>
        <p:nvSpPr>
          <p:cNvPr id="5" name="Espace réservé de la date 4"/>
          <p:cNvSpPr>
            <a:spLocks noGrp="1"/>
          </p:cNvSpPr>
          <p:nvPr>
            <p:ph type="dt" sz="half" idx="10"/>
          </p:nvPr>
        </p:nvSpPr>
        <p:spPr/>
        <p:txBody>
          <a:bodyPr/>
          <a:lstStyle/>
          <a:p>
            <a:fld id="{AE09FE96-4A3A-4218-BC8E-5CE628249809}" type="datetimeFigureOut">
              <a:rPr lang="fr-BE" smtClean="0"/>
              <a:t>4/12/2012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lvl1pPr>
              <a:defRPr>
                <a:solidFill>
                  <a:srgbClr val="FFFFFF"/>
                </a:solidFill>
              </a:defRPr>
            </a:lvl1pPr>
          </a:lstStyle>
          <a:p>
            <a:fld id="{A3F32BE1-E1FD-410C-B70A-D41706EC7EEB}" type="slidenum">
              <a:rPr lang="fr-BE" smtClean="0"/>
              <a:t>‹N°›</a:t>
            </a:fld>
            <a:endParaRPr lang="fr-BE"/>
          </a:p>
        </p:txBody>
      </p:sp>
      <p:sp>
        <p:nvSpPr>
          <p:cNvPr id="3" name="Espace réservé du texte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smtClean="0"/>
              <a:t>Modifiez les styles du texte du masque</a:t>
            </a:r>
          </a:p>
        </p:txBody>
      </p:sp>
      <p:sp>
        <p:nvSpPr>
          <p:cNvPr id="9" name="Espace réservé du contenu 8"/>
          <p:cNvSpPr>
            <a:spLocks noGrp="1"/>
          </p:cNvSpPr>
          <p:nvPr>
            <p:ph sz="quarter" idx="1"/>
          </p:nvPr>
        </p:nvSpPr>
        <p:spPr>
          <a:xfrm>
            <a:off x="2362200" y="1752600"/>
            <a:ext cx="6400800" cy="44196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3">
        <a:schemeClr val="bg2"/>
      </p:bgRef>
    </p:bg>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FR" smtClean="0"/>
              <a:t>Modifiez les styles du texte du masque</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fr-FR" smtClean="0"/>
              <a:t>Modifiez le style du titre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Espace réservé de la date 11"/>
          <p:cNvSpPr>
            <a:spLocks noGrp="1"/>
          </p:cNvSpPr>
          <p:nvPr>
            <p:ph type="dt" sz="half" idx="10"/>
          </p:nvPr>
        </p:nvSpPr>
        <p:spPr>
          <a:xfrm>
            <a:off x="6248400" y="6248400"/>
            <a:ext cx="2667000" cy="365125"/>
          </a:xfrm>
        </p:spPr>
        <p:txBody>
          <a:bodyPr rtlCol="0"/>
          <a:lstStyle/>
          <a:p>
            <a:fld id="{AE09FE96-4A3A-4218-BC8E-5CE628249809}" type="datetimeFigureOut">
              <a:rPr lang="fr-BE" smtClean="0"/>
              <a:t>4/12/2012</a:t>
            </a:fld>
            <a:endParaRPr lang="fr-BE"/>
          </a:p>
        </p:txBody>
      </p:sp>
      <p:sp>
        <p:nvSpPr>
          <p:cNvPr id="13" name="Espace réservé du numéro de diapositive 12"/>
          <p:cNvSpPr>
            <a:spLocks noGrp="1"/>
          </p:cNvSpPr>
          <p:nvPr>
            <p:ph type="sldNum" sz="quarter" idx="11"/>
          </p:nvPr>
        </p:nvSpPr>
        <p:spPr>
          <a:xfrm>
            <a:off x="0" y="4667249"/>
            <a:ext cx="1447800" cy="663578"/>
          </a:xfrm>
        </p:spPr>
        <p:txBody>
          <a:bodyPr rtlCol="0"/>
          <a:lstStyle>
            <a:lvl1pPr>
              <a:defRPr sz="2800"/>
            </a:lvl1pPr>
          </a:lstStyle>
          <a:p>
            <a:fld id="{A3F32BE1-E1FD-410C-B70A-D41706EC7EEB}" type="slidenum">
              <a:rPr lang="fr-BE" smtClean="0"/>
              <a:t>‹N°›</a:t>
            </a:fld>
            <a:endParaRPr lang="fr-BE"/>
          </a:p>
        </p:txBody>
      </p:sp>
      <p:sp>
        <p:nvSpPr>
          <p:cNvPr id="14" name="Espace réservé du pied de page 13"/>
          <p:cNvSpPr>
            <a:spLocks noGrp="1"/>
          </p:cNvSpPr>
          <p:nvPr>
            <p:ph type="ftr" sz="quarter" idx="12"/>
          </p:nvPr>
        </p:nvSpPr>
        <p:spPr>
          <a:xfrm>
            <a:off x="1600200" y="6248206"/>
            <a:ext cx="4572000" cy="365125"/>
          </a:xfrm>
        </p:spPr>
        <p:txBody>
          <a:bodyPr rtlCol="0"/>
          <a:lstStyle/>
          <a:p>
            <a:endParaRPr lang="fr-BE"/>
          </a:p>
        </p:txBody>
      </p:sp>
      <p:sp>
        <p:nvSpPr>
          <p:cNvPr id="3" name="Espace réservé pour une image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fr-FR" smtClean="0"/>
              <a:t>Cliquez sur l'icône pour ajouter une image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609600" y="228600"/>
            <a:ext cx="8153400" cy="990600"/>
          </a:xfrm>
          <a:prstGeom prst="rect">
            <a:avLst/>
          </a:prstGeom>
        </p:spPr>
        <p:txBody>
          <a:bodyPr vert="horz" anchor="ctr">
            <a:normAutofit/>
          </a:bodyPr>
          <a:lstStyle/>
          <a:p>
            <a:r>
              <a:rPr kumimoji="0" lang="fr-FR" smtClean="0"/>
              <a:t>Modifiez le style du titre</a:t>
            </a:r>
            <a:endParaRPr kumimoji="0" lang="en-US"/>
          </a:p>
        </p:txBody>
      </p:sp>
      <p:sp>
        <p:nvSpPr>
          <p:cNvPr id="13" name="Espace réservé du texte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AE09FE96-4A3A-4218-BC8E-5CE628249809}" type="datetimeFigureOut">
              <a:rPr lang="fr-BE" smtClean="0"/>
              <a:t>4/12/2012</a:t>
            </a:fld>
            <a:endParaRPr lang="fr-BE"/>
          </a:p>
        </p:txBody>
      </p:sp>
      <p:sp>
        <p:nvSpPr>
          <p:cNvPr id="3" name="Espace réservé du pied de page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fr-BE"/>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ce réservé du numéro de diapositive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A3F32BE1-E1FD-410C-B70A-D41706EC7EEB}" type="slidenum">
              <a:rPr lang="fr-BE" smtClean="0"/>
              <a:t>‹N°›</a:t>
            </a:fld>
            <a:endParaRPr lang="fr-BE"/>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130920" y="1295400"/>
            <a:ext cx="8882160" cy="1828800"/>
          </a:xfrm>
        </p:spPr>
        <p:txBody>
          <a:bodyPr>
            <a:noAutofit/>
          </a:bodyPr>
          <a:lstStyle/>
          <a:p>
            <a:r>
              <a:rPr lang="fr-BE" dirty="0" smtClean="0"/>
              <a:t>Variation intonative</a:t>
            </a:r>
            <a:br>
              <a:rPr lang="fr-BE" dirty="0" smtClean="0"/>
            </a:br>
            <a:r>
              <a:rPr lang="fr-BE" dirty="0" smtClean="0"/>
              <a:t>de quelques variétés de français </a:t>
            </a:r>
            <a:br>
              <a:rPr lang="fr-BE" dirty="0" smtClean="0"/>
            </a:br>
            <a:r>
              <a:rPr lang="fr-BE" dirty="0" smtClean="0"/>
              <a:t>parlé en Belgique</a:t>
            </a:r>
            <a:endParaRPr lang="fr-BE" dirty="0"/>
          </a:p>
        </p:txBody>
      </p:sp>
      <p:sp>
        <p:nvSpPr>
          <p:cNvPr id="2" name="Sous-titre 1"/>
          <p:cNvSpPr>
            <a:spLocks noGrp="1"/>
          </p:cNvSpPr>
          <p:nvPr>
            <p:ph type="subTitle" idx="1"/>
          </p:nvPr>
        </p:nvSpPr>
        <p:spPr>
          <a:xfrm>
            <a:off x="2362200" y="6050037"/>
            <a:ext cx="6781800" cy="685800"/>
          </a:xfrm>
        </p:spPr>
        <p:txBody>
          <a:bodyPr>
            <a:normAutofit/>
          </a:bodyPr>
          <a:lstStyle/>
          <a:p>
            <a:pPr algn="ctr"/>
            <a:r>
              <a:rPr lang="fr-BE" sz="2800" dirty="0" smtClean="0"/>
              <a:t>Journées PFC | Paris | 6 – 8 décembre 2012</a:t>
            </a:r>
            <a:endParaRPr lang="fr-BE" sz="2800" dirty="0"/>
          </a:p>
        </p:txBody>
      </p:sp>
      <p:sp>
        <p:nvSpPr>
          <p:cNvPr id="4" name="ZoneTexte 3"/>
          <p:cNvSpPr txBox="1"/>
          <p:nvPr/>
        </p:nvSpPr>
        <p:spPr>
          <a:xfrm>
            <a:off x="2383184" y="4509120"/>
            <a:ext cx="6552728" cy="1200329"/>
          </a:xfrm>
          <a:prstGeom prst="rect">
            <a:avLst/>
          </a:prstGeom>
          <a:noFill/>
        </p:spPr>
        <p:txBody>
          <a:bodyPr wrap="square" rtlCol="0">
            <a:spAutoFit/>
          </a:bodyPr>
          <a:lstStyle/>
          <a:p>
            <a:r>
              <a:rPr lang="fr-BE" sz="2400" dirty="0" smtClean="0">
                <a:solidFill>
                  <a:schemeClr val="tx2"/>
                </a:solidFill>
              </a:rPr>
              <a:t>Alice Bardiaux, FNRS – UCL </a:t>
            </a:r>
          </a:p>
          <a:p>
            <a:r>
              <a:rPr lang="fr-BE" sz="2400" dirty="0" smtClean="0">
                <a:solidFill>
                  <a:schemeClr val="tx2"/>
                </a:solidFill>
              </a:rPr>
              <a:t>Anne Catherine Simon, UCL</a:t>
            </a:r>
          </a:p>
          <a:p>
            <a:r>
              <a:rPr lang="fr-BE" sz="2400" dirty="0" smtClean="0">
                <a:solidFill>
                  <a:schemeClr val="tx2"/>
                </a:solidFill>
              </a:rPr>
              <a:t>Jean-Philippe Goldman, Université de Genève</a:t>
            </a:r>
            <a:endParaRPr lang="fr-BE" sz="2400" dirty="0">
              <a:solidFill>
                <a:schemeClr val="tx2"/>
              </a:solidFill>
            </a:endParaRPr>
          </a:p>
        </p:txBody>
      </p:sp>
    </p:spTree>
    <p:extLst>
      <p:ext uri="{BB962C8B-B14F-4D97-AF65-F5344CB8AC3E}">
        <p14:creationId xmlns:p14="http://schemas.microsoft.com/office/powerpoint/2010/main" val="42011125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half" idx="2"/>
          </p:nvPr>
        </p:nvSpPr>
        <p:spPr>
          <a:xfrm>
            <a:off x="1600199" y="5585792"/>
            <a:ext cx="7522777" cy="1227584"/>
          </a:xfrm>
        </p:spPr>
        <p:txBody>
          <a:bodyPr>
            <a:normAutofit fontScale="77500" lnSpcReduction="20000"/>
          </a:bodyPr>
          <a:lstStyle/>
          <a:p>
            <a:r>
              <a:rPr lang="fr-BE" sz="2600" b="1" dirty="0"/>
              <a:t>g</a:t>
            </a:r>
            <a:r>
              <a:rPr lang="fr-BE" sz="2600" b="1" dirty="0" smtClean="0"/>
              <a:t>roupe accentuel </a:t>
            </a:r>
            <a:r>
              <a:rPr lang="fr-BE" sz="2600" dirty="0" smtClean="0"/>
              <a:t>= mot plein et clitiques associés</a:t>
            </a:r>
          </a:p>
          <a:p>
            <a:endParaRPr lang="fr-BE" sz="2000" b="1" dirty="0" smtClean="0"/>
          </a:p>
          <a:p>
            <a:pPr>
              <a:spcBef>
                <a:spcPts val="0"/>
              </a:spcBef>
            </a:pPr>
            <a:r>
              <a:rPr lang="fr-BE" sz="2600" b="1" dirty="0" smtClean="0"/>
              <a:t>cas discutables :</a:t>
            </a:r>
          </a:p>
          <a:p>
            <a:pPr>
              <a:spcBef>
                <a:spcPts val="0"/>
              </a:spcBef>
            </a:pPr>
            <a:r>
              <a:rPr lang="fr-BE" sz="2600" dirty="0" smtClean="0"/>
              <a:t>premier ministre, jeux olympiques, patte blanche VS vin/blanc/sec</a:t>
            </a:r>
            <a:endParaRPr lang="fr-BE" dirty="0"/>
          </a:p>
        </p:txBody>
      </p:sp>
      <p:sp>
        <p:nvSpPr>
          <p:cNvPr id="3" name="Titre 2"/>
          <p:cNvSpPr>
            <a:spLocks noGrp="1"/>
          </p:cNvSpPr>
          <p:nvPr>
            <p:ph type="title"/>
          </p:nvPr>
        </p:nvSpPr>
        <p:spPr/>
        <p:txBody>
          <a:bodyPr/>
          <a:lstStyle/>
          <a:p>
            <a:r>
              <a:rPr lang="fr-BE" dirty="0"/>
              <a:t>d</a:t>
            </a:r>
            <a:r>
              <a:rPr lang="fr-BE" dirty="0" smtClean="0"/>
              <a:t>écoupage automatique en GA (Mertens 1993)</a:t>
            </a:r>
            <a:endParaRPr lang="fr-BE" dirty="0"/>
          </a:p>
        </p:txBody>
      </p:sp>
      <p:grpSp>
        <p:nvGrpSpPr>
          <p:cNvPr id="5" name="Groupe 4"/>
          <p:cNvGrpSpPr/>
          <p:nvPr/>
        </p:nvGrpSpPr>
        <p:grpSpPr>
          <a:xfrm>
            <a:off x="1559736" y="632760"/>
            <a:ext cx="7563241" cy="3487738"/>
            <a:chOff x="1559736" y="632760"/>
            <a:chExt cx="7563241" cy="3487738"/>
          </a:xfrm>
        </p:grpSpPr>
        <p:pic>
          <p:nvPicPr>
            <p:cNvPr id="14" name="Image 11" descr="blaPN_GA3.jpg"/>
            <p:cNvPicPr>
              <a:picLocks noChangeAspect="1"/>
            </p:cNvPicPr>
            <p:nvPr/>
          </p:nvPicPr>
          <p:blipFill rotWithShape="1">
            <a:blip r:embed="rId3"/>
            <a:srcRect r="6234"/>
            <a:stretch/>
          </p:blipFill>
          <p:spPr bwMode="auto">
            <a:xfrm>
              <a:off x="1559736" y="632760"/>
              <a:ext cx="7563241" cy="3487738"/>
            </a:xfrm>
            <a:prstGeom prst="rect">
              <a:avLst/>
            </a:prstGeom>
            <a:noFill/>
            <a:ln w="3175">
              <a:solidFill>
                <a:schemeClr val="tx1"/>
              </a:solidFill>
              <a:miter lim="800000"/>
              <a:headEnd/>
              <a:tailEnd/>
            </a:ln>
          </p:spPr>
        </p:pic>
        <p:grpSp>
          <p:nvGrpSpPr>
            <p:cNvPr id="4" name="Groupe 3"/>
            <p:cNvGrpSpPr/>
            <p:nvPr/>
          </p:nvGrpSpPr>
          <p:grpSpPr>
            <a:xfrm>
              <a:off x="2041210" y="3644302"/>
              <a:ext cx="6377182" cy="366860"/>
              <a:chOff x="2041210" y="3644302"/>
              <a:chExt cx="6377182" cy="366860"/>
            </a:xfrm>
          </p:grpSpPr>
          <p:sp>
            <p:nvSpPr>
              <p:cNvPr id="16" name="Ellipse 15"/>
              <p:cNvSpPr/>
              <p:nvPr/>
            </p:nvSpPr>
            <p:spPr>
              <a:xfrm>
                <a:off x="2041210" y="3645024"/>
                <a:ext cx="288032" cy="360040"/>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7" name="Ellipse 16"/>
              <p:cNvSpPr/>
              <p:nvPr/>
            </p:nvSpPr>
            <p:spPr>
              <a:xfrm>
                <a:off x="3944948" y="3644302"/>
                <a:ext cx="288032" cy="360040"/>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8" name="Ellipse 17"/>
              <p:cNvSpPr/>
              <p:nvPr/>
            </p:nvSpPr>
            <p:spPr>
              <a:xfrm>
                <a:off x="4984590" y="3651122"/>
                <a:ext cx="288032" cy="360040"/>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0" name="Ellipse 19"/>
              <p:cNvSpPr/>
              <p:nvPr/>
            </p:nvSpPr>
            <p:spPr>
              <a:xfrm>
                <a:off x="6115698" y="3645024"/>
                <a:ext cx="288032" cy="360040"/>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1" name="Ellipse 20"/>
              <p:cNvSpPr/>
              <p:nvPr/>
            </p:nvSpPr>
            <p:spPr>
              <a:xfrm>
                <a:off x="8130360" y="3644302"/>
                <a:ext cx="288032" cy="360040"/>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grpSp>
    </p:spTree>
    <p:extLst>
      <p:ext uri="{BB962C8B-B14F-4D97-AF65-F5344CB8AC3E}">
        <p14:creationId xmlns:p14="http://schemas.microsoft.com/office/powerpoint/2010/main" val="31010446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u</a:t>
            </a:r>
            <a:r>
              <a:rPr lang="fr-BE" dirty="0" smtClean="0"/>
              <a:t>nité d’analyse et annotation</a:t>
            </a:r>
            <a:endParaRPr lang="fr-BE" dirty="0"/>
          </a:p>
        </p:txBody>
      </p:sp>
      <p:sp>
        <p:nvSpPr>
          <p:cNvPr id="3" name="Espace réservé du contenu 2"/>
          <p:cNvSpPr>
            <a:spLocks noGrp="1"/>
          </p:cNvSpPr>
          <p:nvPr>
            <p:ph sz="quarter" idx="1"/>
          </p:nvPr>
        </p:nvSpPr>
        <p:spPr>
          <a:xfrm>
            <a:off x="611560" y="2134842"/>
            <a:ext cx="8153400" cy="4495800"/>
          </a:xfrm>
        </p:spPr>
        <p:txBody>
          <a:bodyPr>
            <a:normAutofit/>
          </a:bodyPr>
          <a:lstStyle/>
          <a:p>
            <a:r>
              <a:rPr lang="fr-BE" dirty="0"/>
              <a:t>d</a:t>
            </a:r>
            <a:r>
              <a:rPr lang="fr-BE" dirty="0" smtClean="0"/>
              <a:t>écoupage semi-automatique en GA </a:t>
            </a:r>
          </a:p>
          <a:p>
            <a:endParaRPr lang="fr-BE" dirty="0" smtClean="0"/>
          </a:p>
          <a:p>
            <a:r>
              <a:rPr lang="fr-BE" dirty="0" smtClean="0"/>
              <a:t>annotation automatique de la structure accentuelle</a:t>
            </a:r>
          </a:p>
          <a:p>
            <a:endParaRPr lang="fr-BE" dirty="0" smtClean="0"/>
          </a:p>
          <a:p>
            <a:endParaRPr lang="fr-BE" dirty="0" smtClean="0"/>
          </a:p>
          <a:p>
            <a:pPr marL="0" indent="0">
              <a:buNone/>
            </a:pPr>
            <a:r>
              <a:rPr lang="fr-BE" dirty="0"/>
              <a:t>	</a:t>
            </a:r>
            <a:r>
              <a:rPr lang="fr-BE" dirty="0" smtClean="0"/>
              <a:t>						</a:t>
            </a:r>
            <a:endParaRPr lang="fr-BE" sz="2000" b="1" dirty="0" smtClean="0">
              <a:solidFill>
                <a:srgbClr val="993366"/>
              </a:solidFill>
            </a:endParaRPr>
          </a:p>
        </p:txBody>
      </p:sp>
    </p:spTree>
    <p:extLst>
      <p:ext uri="{BB962C8B-B14F-4D97-AF65-F5344CB8AC3E}">
        <p14:creationId xmlns:p14="http://schemas.microsoft.com/office/powerpoint/2010/main" val="29088710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half" idx="2"/>
          </p:nvPr>
        </p:nvSpPr>
        <p:spPr>
          <a:xfrm>
            <a:off x="1475656" y="5486400"/>
            <a:ext cx="7724328" cy="1371600"/>
          </a:xfrm>
        </p:spPr>
        <p:txBody>
          <a:bodyPr>
            <a:normAutofit fontScale="85000" lnSpcReduction="10000"/>
          </a:bodyPr>
          <a:lstStyle/>
          <a:p>
            <a:pPr algn="ctr"/>
            <a:r>
              <a:rPr lang="fr-BE" sz="2800" b="1" dirty="0">
                <a:solidFill>
                  <a:srgbClr val="990033"/>
                </a:solidFill>
              </a:rPr>
              <a:t>s</a:t>
            </a:r>
            <a:r>
              <a:rPr lang="fr-BE" sz="2800" b="1" dirty="0" smtClean="0">
                <a:solidFill>
                  <a:srgbClr val="990033"/>
                </a:solidFill>
              </a:rPr>
              <a:t>yllabes</a:t>
            </a:r>
            <a:r>
              <a:rPr lang="fr-BE" sz="2400" b="1" dirty="0" smtClean="0">
                <a:solidFill>
                  <a:srgbClr val="993366"/>
                </a:solidFill>
              </a:rPr>
              <a:t> </a:t>
            </a:r>
          </a:p>
          <a:p>
            <a:pPr algn="ctr"/>
            <a:r>
              <a:rPr lang="fr-BE" sz="2400" dirty="0" smtClean="0"/>
              <a:t>s. </a:t>
            </a:r>
            <a:r>
              <a:rPr lang="fr-BE" sz="2800" b="1" dirty="0">
                <a:solidFill>
                  <a:srgbClr val="990033"/>
                </a:solidFill>
              </a:rPr>
              <a:t>i</a:t>
            </a:r>
            <a:r>
              <a:rPr lang="fr-BE" sz="2400" dirty="0"/>
              <a:t>nitiale de mot </a:t>
            </a:r>
            <a:r>
              <a:rPr lang="fr-BE" sz="2400" dirty="0" smtClean="0"/>
              <a:t>plein / s. </a:t>
            </a:r>
            <a:r>
              <a:rPr lang="fr-BE" sz="2800" b="1" dirty="0">
                <a:solidFill>
                  <a:srgbClr val="990033"/>
                </a:solidFill>
              </a:rPr>
              <a:t>m</a:t>
            </a:r>
            <a:r>
              <a:rPr lang="fr-BE" sz="2400" dirty="0"/>
              <a:t>édiane de mot </a:t>
            </a:r>
            <a:r>
              <a:rPr lang="fr-BE" sz="2400" dirty="0" smtClean="0"/>
              <a:t>plein</a:t>
            </a:r>
            <a:r>
              <a:rPr lang="fr-BE" sz="2400" dirty="0"/>
              <a:t> </a:t>
            </a:r>
            <a:r>
              <a:rPr lang="fr-BE" sz="2400" dirty="0" smtClean="0"/>
              <a:t>/ s. </a:t>
            </a:r>
            <a:r>
              <a:rPr lang="fr-BE" sz="2600" b="1" dirty="0" smtClean="0">
                <a:solidFill>
                  <a:srgbClr val="990033"/>
                </a:solidFill>
              </a:rPr>
              <a:t>f</a:t>
            </a:r>
            <a:r>
              <a:rPr lang="fr-BE" sz="2400" dirty="0" smtClean="0"/>
              <a:t>inale </a:t>
            </a:r>
            <a:r>
              <a:rPr lang="fr-BE" sz="2400" dirty="0"/>
              <a:t>de mot </a:t>
            </a:r>
            <a:r>
              <a:rPr lang="fr-BE" sz="2400" dirty="0" smtClean="0"/>
              <a:t>plein</a:t>
            </a:r>
          </a:p>
          <a:p>
            <a:pPr algn="ctr"/>
            <a:r>
              <a:rPr lang="fr-BE" sz="2400" dirty="0" smtClean="0"/>
              <a:t>s</a:t>
            </a:r>
            <a:r>
              <a:rPr lang="fr-BE" sz="2400" dirty="0"/>
              <a:t>. de </a:t>
            </a:r>
            <a:r>
              <a:rPr lang="fr-BE" sz="2600" b="1" dirty="0">
                <a:solidFill>
                  <a:srgbClr val="990033"/>
                </a:solidFill>
              </a:rPr>
              <a:t>c</a:t>
            </a:r>
            <a:r>
              <a:rPr lang="fr-BE" sz="2400" dirty="0"/>
              <a:t>litique </a:t>
            </a:r>
            <a:r>
              <a:rPr lang="fr-BE" sz="2400" dirty="0" smtClean="0"/>
              <a:t>/ s</a:t>
            </a:r>
            <a:r>
              <a:rPr lang="fr-BE" sz="2400" dirty="0"/>
              <a:t>. de </a:t>
            </a:r>
            <a:r>
              <a:rPr lang="fr-BE" sz="2400" dirty="0" smtClean="0"/>
              <a:t>mono(</a:t>
            </a:r>
            <a:r>
              <a:rPr lang="fr-BE" sz="2600" b="1" dirty="0">
                <a:solidFill>
                  <a:srgbClr val="990033"/>
                </a:solidFill>
              </a:rPr>
              <a:t>1</a:t>
            </a:r>
            <a:r>
              <a:rPr lang="fr-BE" sz="2400" dirty="0" smtClean="0"/>
              <a:t>)syllabe </a:t>
            </a:r>
            <a:r>
              <a:rPr lang="fr-BE" sz="2400" dirty="0"/>
              <a:t>(mot plein</a:t>
            </a:r>
            <a:r>
              <a:rPr lang="fr-BE" sz="2400" dirty="0" smtClean="0"/>
              <a:t>)</a:t>
            </a:r>
            <a:endParaRPr lang="fr-BE" dirty="0"/>
          </a:p>
        </p:txBody>
      </p:sp>
      <p:sp>
        <p:nvSpPr>
          <p:cNvPr id="3" name="Titre 2"/>
          <p:cNvSpPr>
            <a:spLocks noGrp="1"/>
          </p:cNvSpPr>
          <p:nvPr>
            <p:ph type="title"/>
          </p:nvPr>
        </p:nvSpPr>
        <p:spPr>
          <a:xfrm>
            <a:off x="1600200" y="4648200"/>
            <a:ext cx="7543800" cy="685800"/>
          </a:xfrm>
        </p:spPr>
        <p:txBody>
          <a:bodyPr>
            <a:normAutofit/>
          </a:bodyPr>
          <a:lstStyle/>
          <a:p>
            <a:r>
              <a:rPr lang="fr-BE" dirty="0"/>
              <a:t>a</a:t>
            </a:r>
            <a:r>
              <a:rPr lang="fr-BE" dirty="0" smtClean="0"/>
              <a:t>nnotation automatique de la structure accentuelle</a:t>
            </a:r>
            <a:endParaRPr lang="fr-BE" dirty="0"/>
          </a:p>
        </p:txBody>
      </p:sp>
      <p:pic>
        <p:nvPicPr>
          <p:cNvPr id="5" name="Image 13" descr="blaPN_GA-IF3.jpg"/>
          <p:cNvPicPr>
            <a:picLocks noGrp="1" noChangeAspect="1"/>
          </p:cNvPicPr>
          <p:nvPr>
            <p:ph type="pic" idx="1"/>
          </p:nvPr>
        </p:nvPicPr>
        <p:blipFill>
          <a:blip r:embed="rId3"/>
          <a:srcRect l="10318" r="10318"/>
          <a:stretch>
            <a:fillRect/>
          </a:stretch>
        </p:blipFill>
        <p:spPr bwMode="auto">
          <a:xfrm>
            <a:off x="1499641" y="0"/>
            <a:ext cx="7583424" cy="4568952"/>
          </a:xfrm>
          <a:prstGeom prst="rect">
            <a:avLst/>
          </a:prstGeom>
          <a:noFill/>
          <a:ln w="6350">
            <a:noFill/>
            <a:miter lim="800000"/>
            <a:headEnd/>
            <a:tailEnd/>
          </a:ln>
        </p:spPr>
      </p:pic>
      <p:grpSp>
        <p:nvGrpSpPr>
          <p:cNvPr id="4" name="Groupe 3"/>
          <p:cNvGrpSpPr/>
          <p:nvPr/>
        </p:nvGrpSpPr>
        <p:grpSpPr>
          <a:xfrm>
            <a:off x="1537154" y="3012437"/>
            <a:ext cx="6877684" cy="399454"/>
            <a:chOff x="1537154" y="3012437"/>
            <a:chExt cx="6877684" cy="399454"/>
          </a:xfrm>
        </p:grpSpPr>
        <p:sp>
          <p:nvSpPr>
            <p:cNvPr id="6" name="Ellipse 5"/>
            <p:cNvSpPr/>
            <p:nvPr/>
          </p:nvSpPr>
          <p:spPr>
            <a:xfrm>
              <a:off x="1537154" y="3037430"/>
              <a:ext cx="288032" cy="360040"/>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Ellipse 6"/>
            <p:cNvSpPr/>
            <p:nvPr/>
          </p:nvSpPr>
          <p:spPr>
            <a:xfrm>
              <a:off x="2875338" y="3012437"/>
              <a:ext cx="288032" cy="360040"/>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Ellipse 7"/>
            <p:cNvSpPr/>
            <p:nvPr/>
          </p:nvSpPr>
          <p:spPr>
            <a:xfrm>
              <a:off x="4540470" y="3051851"/>
              <a:ext cx="288032" cy="360040"/>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Ellipse 8"/>
            <p:cNvSpPr/>
            <p:nvPr/>
          </p:nvSpPr>
          <p:spPr>
            <a:xfrm>
              <a:off x="6145666" y="3022947"/>
              <a:ext cx="288032" cy="360040"/>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Ellipse 9"/>
            <p:cNvSpPr/>
            <p:nvPr/>
          </p:nvSpPr>
          <p:spPr>
            <a:xfrm>
              <a:off x="8126806" y="3049227"/>
              <a:ext cx="288032" cy="360040"/>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Tree>
    <p:extLst>
      <p:ext uri="{BB962C8B-B14F-4D97-AF65-F5344CB8AC3E}">
        <p14:creationId xmlns:p14="http://schemas.microsoft.com/office/powerpoint/2010/main" val="41018192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u</a:t>
            </a:r>
            <a:r>
              <a:rPr lang="fr-BE" dirty="0" smtClean="0"/>
              <a:t>nité d’analyse et annotation</a:t>
            </a:r>
            <a:endParaRPr lang="fr-BE" dirty="0"/>
          </a:p>
        </p:txBody>
      </p:sp>
      <p:sp>
        <p:nvSpPr>
          <p:cNvPr id="3" name="Espace réservé du contenu 2"/>
          <p:cNvSpPr>
            <a:spLocks noGrp="1"/>
          </p:cNvSpPr>
          <p:nvPr>
            <p:ph sz="quarter" idx="1"/>
          </p:nvPr>
        </p:nvSpPr>
        <p:spPr>
          <a:xfrm>
            <a:off x="611560" y="2134842"/>
            <a:ext cx="8153400" cy="4495800"/>
          </a:xfrm>
        </p:spPr>
        <p:txBody>
          <a:bodyPr>
            <a:normAutofit/>
          </a:bodyPr>
          <a:lstStyle/>
          <a:p>
            <a:r>
              <a:rPr lang="fr-BE" dirty="0"/>
              <a:t>d</a:t>
            </a:r>
            <a:r>
              <a:rPr lang="fr-BE" dirty="0" smtClean="0"/>
              <a:t>écoupage semi-automatique en GA </a:t>
            </a:r>
          </a:p>
          <a:p>
            <a:endParaRPr lang="fr-BE" dirty="0" smtClean="0"/>
          </a:p>
          <a:p>
            <a:r>
              <a:rPr lang="fr-BE" dirty="0" smtClean="0"/>
              <a:t>annotation automatique de la structure accentuelle</a:t>
            </a:r>
          </a:p>
          <a:p>
            <a:endParaRPr lang="fr-BE" dirty="0" smtClean="0"/>
          </a:p>
          <a:p>
            <a:r>
              <a:rPr lang="fr-BE" dirty="0" smtClean="0"/>
              <a:t>détection automatique des proéminences</a:t>
            </a:r>
          </a:p>
          <a:p>
            <a:endParaRPr lang="fr-BE" dirty="0" smtClean="0"/>
          </a:p>
          <a:p>
            <a:pPr marL="0" indent="0">
              <a:buNone/>
            </a:pPr>
            <a:r>
              <a:rPr lang="fr-BE" dirty="0"/>
              <a:t>	</a:t>
            </a:r>
            <a:r>
              <a:rPr lang="fr-BE" dirty="0" smtClean="0"/>
              <a:t>						</a:t>
            </a:r>
            <a:endParaRPr lang="fr-BE" sz="2000" b="1" dirty="0" smtClean="0">
              <a:solidFill>
                <a:srgbClr val="993366"/>
              </a:solidFill>
            </a:endParaRPr>
          </a:p>
        </p:txBody>
      </p:sp>
    </p:spTree>
    <p:extLst>
      <p:ext uri="{BB962C8B-B14F-4D97-AF65-F5344CB8AC3E}">
        <p14:creationId xmlns:p14="http://schemas.microsoft.com/office/powerpoint/2010/main" val="35300064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half" idx="2"/>
          </p:nvPr>
        </p:nvSpPr>
        <p:spPr>
          <a:xfrm>
            <a:off x="1600200" y="5486400"/>
            <a:ext cx="7315200" cy="1371600"/>
          </a:xfrm>
        </p:spPr>
        <p:txBody>
          <a:bodyPr>
            <a:normAutofit/>
          </a:bodyPr>
          <a:lstStyle/>
          <a:p>
            <a:r>
              <a:rPr lang="fr-BE" sz="2200" b="1" dirty="0" smtClean="0"/>
              <a:t>Seuils</a:t>
            </a:r>
          </a:p>
          <a:p>
            <a:r>
              <a:rPr lang="fr-BE" sz="2000" dirty="0" smtClean="0"/>
              <a:t>f0 </a:t>
            </a:r>
            <a:r>
              <a:rPr lang="fr-BE" sz="2000" dirty="0"/>
              <a:t>relative = </a:t>
            </a:r>
            <a:r>
              <a:rPr lang="fr-BE" sz="2000" dirty="0" smtClean="0"/>
              <a:t>2		durée </a:t>
            </a:r>
            <a:r>
              <a:rPr lang="fr-BE" sz="2000" dirty="0"/>
              <a:t>relative = 2 </a:t>
            </a:r>
          </a:p>
          <a:p>
            <a:r>
              <a:rPr lang="fr-BE" sz="2000" dirty="0" smtClean="0"/>
              <a:t>montée </a:t>
            </a:r>
            <a:r>
              <a:rPr lang="fr-BE" sz="2000" dirty="0"/>
              <a:t>de f0 = 2 </a:t>
            </a:r>
            <a:r>
              <a:rPr lang="fr-BE" sz="2000" dirty="0" smtClean="0"/>
              <a:t>	pause </a:t>
            </a:r>
            <a:r>
              <a:rPr lang="fr-BE" sz="2000" dirty="0"/>
              <a:t>= </a:t>
            </a:r>
            <a:r>
              <a:rPr lang="fr-BE" sz="2000" dirty="0" smtClean="0"/>
              <a:t>0.25</a:t>
            </a:r>
            <a:endParaRPr lang="fr-BE" sz="2000" dirty="0"/>
          </a:p>
        </p:txBody>
      </p:sp>
      <p:sp>
        <p:nvSpPr>
          <p:cNvPr id="3" name="Titre 2"/>
          <p:cNvSpPr>
            <a:spLocks noGrp="1"/>
          </p:cNvSpPr>
          <p:nvPr>
            <p:ph type="title"/>
          </p:nvPr>
        </p:nvSpPr>
        <p:spPr/>
        <p:txBody>
          <a:bodyPr/>
          <a:lstStyle/>
          <a:p>
            <a:r>
              <a:rPr lang="fr-BE" dirty="0"/>
              <a:t>d</a:t>
            </a:r>
            <a:r>
              <a:rPr lang="fr-BE" dirty="0" smtClean="0"/>
              <a:t>étection automatique des proéminences</a:t>
            </a:r>
            <a:endParaRPr lang="fr-BE" dirty="0"/>
          </a:p>
        </p:txBody>
      </p:sp>
      <p:pic>
        <p:nvPicPr>
          <p:cNvPr id="5" name="Image 9" descr="blaPN_GA-IF-Prom3.jpg"/>
          <p:cNvPicPr>
            <a:picLocks noGrp="1" noChangeAspect="1"/>
          </p:cNvPicPr>
          <p:nvPr>
            <p:ph type="pic" idx="1"/>
          </p:nvPr>
        </p:nvPicPr>
        <p:blipFill>
          <a:blip r:embed="rId3"/>
          <a:srcRect l="9784" r="9784"/>
          <a:stretch>
            <a:fillRect/>
          </a:stretch>
        </p:blipFill>
        <p:spPr bwMode="auto">
          <a:prstGeom prst="rect">
            <a:avLst/>
          </a:prstGeom>
          <a:noFill/>
          <a:ln w="6350">
            <a:solidFill>
              <a:schemeClr val="tx1"/>
            </a:solidFill>
            <a:miter lim="800000"/>
            <a:headEnd/>
            <a:tailEnd/>
          </a:ln>
        </p:spPr>
      </p:pic>
      <p:grpSp>
        <p:nvGrpSpPr>
          <p:cNvPr id="4" name="Groupe 3"/>
          <p:cNvGrpSpPr/>
          <p:nvPr/>
        </p:nvGrpSpPr>
        <p:grpSpPr>
          <a:xfrm>
            <a:off x="3551816" y="2708920"/>
            <a:ext cx="5558972" cy="432048"/>
            <a:chOff x="3551816" y="2708920"/>
            <a:chExt cx="5558972" cy="432048"/>
          </a:xfrm>
        </p:grpSpPr>
        <p:sp>
          <p:nvSpPr>
            <p:cNvPr id="6" name="Ellipse 5"/>
            <p:cNvSpPr/>
            <p:nvPr/>
          </p:nvSpPr>
          <p:spPr>
            <a:xfrm>
              <a:off x="3551816" y="2708920"/>
              <a:ext cx="288032" cy="432048"/>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Ellipse 6"/>
            <p:cNvSpPr/>
            <p:nvPr/>
          </p:nvSpPr>
          <p:spPr>
            <a:xfrm>
              <a:off x="8822756" y="2708920"/>
              <a:ext cx="288032" cy="432048"/>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Tree>
    <p:extLst>
      <p:ext uri="{BB962C8B-B14F-4D97-AF65-F5344CB8AC3E}">
        <p14:creationId xmlns:p14="http://schemas.microsoft.com/office/powerpoint/2010/main" val="41440939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u</a:t>
            </a:r>
            <a:r>
              <a:rPr lang="fr-BE" dirty="0" smtClean="0"/>
              <a:t>nité d’analyse et annotation</a:t>
            </a:r>
            <a:endParaRPr lang="fr-BE" dirty="0"/>
          </a:p>
        </p:txBody>
      </p:sp>
      <p:sp>
        <p:nvSpPr>
          <p:cNvPr id="3" name="Espace réservé du contenu 2"/>
          <p:cNvSpPr>
            <a:spLocks noGrp="1"/>
          </p:cNvSpPr>
          <p:nvPr>
            <p:ph sz="quarter" idx="1"/>
          </p:nvPr>
        </p:nvSpPr>
        <p:spPr>
          <a:xfrm>
            <a:off x="611560" y="2134842"/>
            <a:ext cx="8153400" cy="4495800"/>
          </a:xfrm>
        </p:spPr>
        <p:txBody>
          <a:bodyPr>
            <a:normAutofit/>
          </a:bodyPr>
          <a:lstStyle/>
          <a:p>
            <a:r>
              <a:rPr lang="fr-BE" dirty="0"/>
              <a:t>d</a:t>
            </a:r>
            <a:r>
              <a:rPr lang="fr-BE" dirty="0" smtClean="0"/>
              <a:t>écoupage semi-automatique en GA </a:t>
            </a:r>
          </a:p>
          <a:p>
            <a:endParaRPr lang="fr-BE" dirty="0" smtClean="0"/>
          </a:p>
          <a:p>
            <a:r>
              <a:rPr lang="fr-BE" dirty="0" smtClean="0"/>
              <a:t>annotation automatique de la structure accentuelle</a:t>
            </a:r>
          </a:p>
          <a:p>
            <a:endParaRPr lang="fr-BE" dirty="0" smtClean="0"/>
          </a:p>
          <a:p>
            <a:r>
              <a:rPr lang="fr-BE" dirty="0" smtClean="0"/>
              <a:t>détection automatique des proéminences</a:t>
            </a:r>
          </a:p>
          <a:p>
            <a:endParaRPr lang="fr-BE" dirty="0" smtClean="0"/>
          </a:p>
          <a:p>
            <a:r>
              <a:rPr lang="fr-BE" dirty="0" smtClean="0"/>
              <a:t>découpage automatique en GI</a:t>
            </a:r>
          </a:p>
          <a:p>
            <a:pPr marL="0" indent="0">
              <a:buNone/>
            </a:pPr>
            <a:r>
              <a:rPr lang="fr-BE" dirty="0"/>
              <a:t>	</a:t>
            </a:r>
            <a:r>
              <a:rPr lang="fr-BE" dirty="0" smtClean="0"/>
              <a:t>						</a:t>
            </a:r>
            <a:endParaRPr lang="fr-BE" sz="2000" b="1" dirty="0" smtClean="0">
              <a:solidFill>
                <a:srgbClr val="993366"/>
              </a:solidFill>
            </a:endParaRPr>
          </a:p>
        </p:txBody>
      </p:sp>
    </p:spTree>
    <p:extLst>
      <p:ext uri="{BB962C8B-B14F-4D97-AF65-F5344CB8AC3E}">
        <p14:creationId xmlns:p14="http://schemas.microsoft.com/office/powerpoint/2010/main" val="20245526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half" idx="2"/>
          </p:nvPr>
        </p:nvSpPr>
        <p:spPr>
          <a:xfrm>
            <a:off x="1600200" y="5589240"/>
            <a:ext cx="7315200" cy="1182960"/>
          </a:xfrm>
        </p:spPr>
        <p:txBody>
          <a:bodyPr>
            <a:normAutofit/>
          </a:bodyPr>
          <a:lstStyle/>
          <a:p>
            <a:r>
              <a:rPr lang="fr-BE" sz="2000" dirty="0"/>
              <a:t>p</a:t>
            </a:r>
            <a:r>
              <a:rPr lang="fr-BE" sz="2000" dirty="0" smtClean="0"/>
              <a:t>roéminence + syllabe finale ou pénultième = frontière de GI</a:t>
            </a:r>
          </a:p>
          <a:p>
            <a:endParaRPr lang="fr-BE" sz="1050" dirty="0" smtClean="0"/>
          </a:p>
          <a:p>
            <a:r>
              <a:rPr lang="fr-BE" sz="2000" dirty="0" smtClean="0"/>
              <a:t>signature accentuelle de chaque GI</a:t>
            </a:r>
            <a:endParaRPr lang="fr-BE" sz="2000" dirty="0"/>
          </a:p>
        </p:txBody>
      </p:sp>
      <p:sp>
        <p:nvSpPr>
          <p:cNvPr id="3" name="Titre 2"/>
          <p:cNvSpPr>
            <a:spLocks noGrp="1"/>
          </p:cNvSpPr>
          <p:nvPr>
            <p:ph type="title"/>
          </p:nvPr>
        </p:nvSpPr>
        <p:spPr/>
        <p:txBody>
          <a:bodyPr/>
          <a:lstStyle/>
          <a:p>
            <a:r>
              <a:rPr lang="fr-BE" dirty="0"/>
              <a:t>d</a:t>
            </a:r>
            <a:r>
              <a:rPr lang="fr-BE" dirty="0" smtClean="0"/>
              <a:t>écoupage automatique en GI (Mertens 1993)</a:t>
            </a:r>
            <a:endParaRPr lang="fr-BE" dirty="0"/>
          </a:p>
        </p:txBody>
      </p:sp>
      <p:pic>
        <p:nvPicPr>
          <p:cNvPr id="5" name="Image 17" descr="blaPN_Ga-IF-Prom-GI3.jpg"/>
          <p:cNvPicPr>
            <a:picLocks noGrp="1" noChangeAspect="1"/>
          </p:cNvPicPr>
          <p:nvPr>
            <p:ph type="pic" idx="1"/>
          </p:nvPr>
        </p:nvPicPr>
        <p:blipFill>
          <a:blip r:embed="rId3"/>
          <a:srcRect l="9958" r="9958"/>
          <a:stretch>
            <a:fillRect/>
          </a:stretch>
        </p:blipFill>
        <p:spPr bwMode="auto">
          <a:prstGeom prst="rect">
            <a:avLst/>
          </a:prstGeom>
          <a:noFill/>
          <a:ln w="9525">
            <a:solidFill>
              <a:schemeClr val="tx1"/>
            </a:solidFill>
            <a:miter lim="800000"/>
            <a:headEnd/>
            <a:tailEnd/>
          </a:ln>
        </p:spPr>
      </p:pic>
      <p:grpSp>
        <p:nvGrpSpPr>
          <p:cNvPr id="4" name="Groupe 3"/>
          <p:cNvGrpSpPr/>
          <p:nvPr/>
        </p:nvGrpSpPr>
        <p:grpSpPr>
          <a:xfrm>
            <a:off x="2650126" y="2492896"/>
            <a:ext cx="6471170" cy="1301404"/>
            <a:chOff x="2650126" y="2492896"/>
            <a:chExt cx="6471170" cy="1301404"/>
          </a:xfrm>
        </p:grpSpPr>
        <p:sp>
          <p:nvSpPr>
            <p:cNvPr id="6" name="Ellipse 5"/>
            <p:cNvSpPr/>
            <p:nvPr/>
          </p:nvSpPr>
          <p:spPr>
            <a:xfrm>
              <a:off x="3551816" y="2492896"/>
              <a:ext cx="288032" cy="792088"/>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Ellipse 6"/>
            <p:cNvSpPr/>
            <p:nvPr/>
          </p:nvSpPr>
          <p:spPr>
            <a:xfrm>
              <a:off x="8833264" y="2492896"/>
              <a:ext cx="288032" cy="792088"/>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9" name="Connecteur droit 8"/>
            <p:cNvCxnSpPr/>
            <p:nvPr/>
          </p:nvCxnSpPr>
          <p:spPr>
            <a:xfrm>
              <a:off x="4108422" y="3284984"/>
              <a:ext cx="0" cy="504056"/>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9114910" y="3290244"/>
              <a:ext cx="0" cy="504056"/>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flipH="1">
              <a:off x="2650126" y="3645024"/>
              <a:ext cx="504056"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flipH="1">
              <a:off x="6196654" y="3645024"/>
              <a:ext cx="108012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725920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a</a:t>
            </a:r>
            <a:r>
              <a:rPr lang="fr-BE" dirty="0" smtClean="0"/>
              <a:t>nnotation prosodique des clausules</a:t>
            </a:r>
            <a:endParaRPr lang="fr-BE" dirty="0"/>
          </a:p>
        </p:txBody>
      </p:sp>
      <p:sp>
        <p:nvSpPr>
          <p:cNvPr id="3" name="Espace réservé du contenu 2"/>
          <p:cNvSpPr>
            <a:spLocks noGrp="1"/>
          </p:cNvSpPr>
          <p:nvPr>
            <p:ph sz="quarter" idx="1"/>
          </p:nvPr>
        </p:nvSpPr>
        <p:spPr>
          <a:xfrm>
            <a:off x="251520" y="1831420"/>
            <a:ext cx="8640960" cy="4495800"/>
          </a:xfrm>
        </p:spPr>
        <p:txBody>
          <a:bodyPr>
            <a:normAutofit fontScale="92500" lnSpcReduction="10000"/>
          </a:bodyPr>
          <a:lstStyle/>
          <a:p>
            <a:r>
              <a:rPr lang="fr-BE" dirty="0"/>
              <a:t>u</a:t>
            </a:r>
            <a:r>
              <a:rPr lang="fr-BE" dirty="0" smtClean="0"/>
              <a:t>nité minimale = GI</a:t>
            </a:r>
          </a:p>
          <a:p>
            <a:endParaRPr lang="fr-BE" dirty="0" smtClean="0"/>
          </a:p>
          <a:p>
            <a:r>
              <a:rPr lang="fr-BE" dirty="0"/>
              <a:t>s</a:t>
            </a:r>
            <a:r>
              <a:rPr lang="fr-BE" dirty="0" smtClean="0"/>
              <a:t>egment d’analyse : la clausule</a:t>
            </a:r>
          </a:p>
          <a:p>
            <a:pPr marL="0" indent="0">
              <a:buNone/>
            </a:pPr>
            <a:endParaRPr lang="fr-BE" sz="600" dirty="0" smtClean="0"/>
          </a:p>
          <a:p>
            <a:pPr marL="320040" lvl="1" indent="0">
              <a:buNone/>
            </a:pPr>
            <a:r>
              <a:rPr lang="fr-BE" sz="2400" dirty="0" smtClean="0"/>
              <a:t>«</a:t>
            </a:r>
            <a:r>
              <a:rPr lang="fr-BE" sz="2400" dirty="0"/>
              <a:t> arrangement de syllabes longues et brèves, combiné avec des montées et des descentes mélodiques, et situé à la fin des groupes d’au moins trois syllabes » Carton 1991 : </a:t>
            </a:r>
            <a:r>
              <a:rPr lang="fr-BE" sz="2400" dirty="0" smtClean="0"/>
              <a:t>171</a:t>
            </a:r>
          </a:p>
          <a:p>
            <a:pPr marL="0" indent="0">
              <a:buNone/>
            </a:pPr>
            <a:endParaRPr lang="fr-BE" dirty="0" smtClean="0"/>
          </a:p>
          <a:p>
            <a:r>
              <a:rPr lang="fr-BE" dirty="0"/>
              <a:t>a</a:t>
            </a:r>
            <a:r>
              <a:rPr lang="fr-BE" dirty="0" smtClean="0"/>
              <a:t>nnotation fonctionnelle : continuation VS finalité</a:t>
            </a:r>
          </a:p>
          <a:p>
            <a:pPr marL="0" indent="0">
              <a:buNone/>
            </a:pPr>
            <a:endParaRPr lang="fr-BE" dirty="0" smtClean="0"/>
          </a:p>
          <a:p>
            <a:r>
              <a:rPr lang="fr-BE" dirty="0"/>
              <a:t>a</a:t>
            </a:r>
            <a:r>
              <a:rPr lang="fr-BE" dirty="0" smtClean="0"/>
              <a:t>nnotation perceptive du marquage régional</a:t>
            </a:r>
          </a:p>
          <a:p>
            <a:endParaRPr lang="fr-BE" dirty="0" smtClean="0"/>
          </a:p>
          <a:p>
            <a:pPr marL="0" indent="0">
              <a:buNone/>
            </a:pPr>
            <a:endParaRPr lang="fr-BE" dirty="0" smtClean="0"/>
          </a:p>
          <a:p>
            <a:pPr marL="0" indent="0">
              <a:buNone/>
            </a:pPr>
            <a:endParaRPr lang="fr-BE" sz="2400" dirty="0"/>
          </a:p>
          <a:p>
            <a:pPr marL="0" indent="0">
              <a:buNone/>
            </a:pPr>
            <a:endParaRPr lang="fr-BE" sz="2400" dirty="0"/>
          </a:p>
        </p:txBody>
      </p:sp>
    </p:spTree>
    <p:extLst>
      <p:ext uri="{BB962C8B-B14F-4D97-AF65-F5344CB8AC3E}">
        <p14:creationId xmlns:p14="http://schemas.microsoft.com/office/powerpoint/2010/main" val="3190773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half" idx="2"/>
          </p:nvPr>
        </p:nvSpPr>
        <p:spPr>
          <a:xfrm>
            <a:off x="1600200" y="5486400"/>
            <a:ext cx="7543800" cy="1371600"/>
          </a:xfrm>
        </p:spPr>
        <p:txBody>
          <a:bodyPr>
            <a:noAutofit/>
          </a:bodyPr>
          <a:lstStyle/>
          <a:p>
            <a:pPr>
              <a:spcBef>
                <a:spcPts val="0"/>
              </a:spcBef>
            </a:pPr>
            <a:r>
              <a:rPr lang="fr-BE" sz="2000" b="1" dirty="0" smtClean="0">
                <a:solidFill>
                  <a:srgbClr val="990033"/>
                </a:solidFill>
              </a:rPr>
              <a:t>paramètres</a:t>
            </a:r>
            <a:r>
              <a:rPr lang="fr-BE" sz="2000" dirty="0" smtClean="0"/>
              <a:t> perçus comme responsables du marquage </a:t>
            </a:r>
          </a:p>
          <a:p>
            <a:pPr>
              <a:spcBef>
                <a:spcPts val="0"/>
              </a:spcBef>
            </a:pPr>
            <a:r>
              <a:rPr lang="fr-BE" sz="2000" dirty="0" smtClean="0"/>
              <a:t>= </a:t>
            </a:r>
            <a:r>
              <a:rPr lang="fr-BE" sz="2000" b="1" dirty="0" smtClean="0"/>
              <a:t>D</a:t>
            </a:r>
            <a:r>
              <a:rPr lang="fr-BE" sz="2000" dirty="0" smtClean="0"/>
              <a:t>(long)/</a:t>
            </a:r>
            <a:r>
              <a:rPr lang="fr-BE" sz="2000" b="1" dirty="0" smtClean="0"/>
              <a:t>B</a:t>
            </a:r>
            <a:r>
              <a:rPr lang="fr-BE" sz="2000" dirty="0" smtClean="0"/>
              <a:t>(</a:t>
            </a:r>
            <a:r>
              <a:rPr lang="fr-BE" sz="2000" dirty="0" err="1" smtClean="0"/>
              <a:t>ref</a:t>
            </a:r>
            <a:r>
              <a:rPr lang="fr-BE" sz="2000" dirty="0" smtClean="0"/>
              <a:t>) - </a:t>
            </a:r>
            <a:r>
              <a:rPr lang="fr-BE" sz="2000" b="1" dirty="0" smtClean="0"/>
              <a:t>H</a:t>
            </a:r>
            <a:r>
              <a:rPr lang="fr-BE" sz="2000" dirty="0" smtClean="0"/>
              <a:t>(auteur) - </a:t>
            </a:r>
            <a:r>
              <a:rPr lang="fr-BE" sz="2000" b="1" dirty="0" smtClean="0"/>
              <a:t>S</a:t>
            </a:r>
            <a:r>
              <a:rPr lang="fr-BE" sz="2000" dirty="0" smtClean="0"/>
              <a:t>(</a:t>
            </a:r>
            <a:r>
              <a:rPr lang="fr-BE" sz="2000" dirty="0" err="1" smtClean="0"/>
              <a:t>ens</a:t>
            </a:r>
            <a:r>
              <a:rPr lang="fr-BE" sz="2000" dirty="0" smtClean="0"/>
              <a:t> de la pente) - </a:t>
            </a:r>
            <a:r>
              <a:rPr lang="fr-BE" sz="2000" b="1" dirty="0" smtClean="0"/>
              <a:t>F</a:t>
            </a:r>
            <a:r>
              <a:rPr lang="fr-BE" sz="2000" dirty="0" smtClean="0"/>
              <a:t>(orme de la pente)</a:t>
            </a:r>
          </a:p>
          <a:p>
            <a:pPr>
              <a:spcBef>
                <a:spcPts val="0"/>
              </a:spcBef>
            </a:pPr>
            <a:r>
              <a:rPr lang="fr-BE" sz="2000" b="1" dirty="0">
                <a:solidFill>
                  <a:srgbClr val="990033"/>
                </a:solidFill>
              </a:rPr>
              <a:t>s</a:t>
            </a:r>
            <a:r>
              <a:rPr lang="fr-BE" sz="2000" b="1" dirty="0" smtClean="0">
                <a:solidFill>
                  <a:srgbClr val="990033"/>
                </a:solidFill>
              </a:rPr>
              <a:t>yllabes</a:t>
            </a:r>
            <a:r>
              <a:rPr lang="fr-BE" sz="2000" b="1" dirty="0" smtClean="0">
                <a:solidFill>
                  <a:srgbClr val="993366"/>
                </a:solidFill>
              </a:rPr>
              <a:t> </a:t>
            </a:r>
            <a:r>
              <a:rPr lang="fr-BE" sz="2000" dirty="0" smtClean="0"/>
              <a:t>perçues comme marquées </a:t>
            </a:r>
          </a:p>
          <a:p>
            <a:pPr>
              <a:spcBef>
                <a:spcPts val="0"/>
              </a:spcBef>
            </a:pPr>
            <a:r>
              <a:rPr lang="fr-BE" sz="2000" dirty="0" smtClean="0"/>
              <a:t>= </a:t>
            </a:r>
            <a:r>
              <a:rPr lang="fr-BE" sz="2000" b="1" dirty="0" smtClean="0"/>
              <a:t>F</a:t>
            </a:r>
            <a:r>
              <a:rPr lang="fr-BE" sz="2000" dirty="0" smtClean="0"/>
              <a:t>(</a:t>
            </a:r>
            <a:r>
              <a:rPr lang="fr-BE" sz="2000" dirty="0" err="1" smtClean="0"/>
              <a:t>inale</a:t>
            </a:r>
            <a:r>
              <a:rPr lang="fr-BE" sz="2000" dirty="0" smtClean="0"/>
              <a:t>) - </a:t>
            </a:r>
            <a:r>
              <a:rPr lang="fr-BE" sz="2000" b="1" dirty="0" smtClean="0"/>
              <a:t>P</a:t>
            </a:r>
            <a:r>
              <a:rPr lang="fr-BE" sz="2000" dirty="0" smtClean="0"/>
              <a:t>(</a:t>
            </a:r>
            <a:r>
              <a:rPr lang="fr-BE" sz="2000" dirty="0" err="1" smtClean="0"/>
              <a:t>énultième</a:t>
            </a:r>
            <a:r>
              <a:rPr lang="fr-BE" sz="2000" dirty="0" smtClean="0"/>
              <a:t>) - </a:t>
            </a:r>
            <a:r>
              <a:rPr lang="fr-BE" sz="2000" b="1" dirty="0" smtClean="0"/>
              <a:t>A</a:t>
            </a:r>
            <a:r>
              <a:rPr lang="fr-BE" sz="2000" dirty="0" smtClean="0"/>
              <a:t>(</a:t>
            </a:r>
            <a:r>
              <a:rPr lang="fr-BE" sz="2000" dirty="0" err="1" smtClean="0"/>
              <a:t>ntépénultième</a:t>
            </a:r>
            <a:r>
              <a:rPr lang="fr-BE" sz="2000" dirty="0" smtClean="0"/>
              <a:t>)</a:t>
            </a:r>
            <a:endParaRPr lang="fr-BE" sz="2000" dirty="0"/>
          </a:p>
        </p:txBody>
      </p:sp>
      <p:sp>
        <p:nvSpPr>
          <p:cNvPr id="3" name="Titre 2"/>
          <p:cNvSpPr>
            <a:spLocks noGrp="1"/>
          </p:cNvSpPr>
          <p:nvPr>
            <p:ph type="title"/>
          </p:nvPr>
        </p:nvSpPr>
        <p:spPr/>
        <p:txBody>
          <a:bodyPr/>
          <a:lstStyle/>
          <a:p>
            <a:r>
              <a:rPr lang="fr-BE" dirty="0"/>
              <a:t>a</a:t>
            </a:r>
            <a:r>
              <a:rPr lang="fr-BE" dirty="0" smtClean="0"/>
              <a:t>nnotation perceptive du marquage régional</a:t>
            </a:r>
            <a:endParaRPr lang="fr-BE" dirty="0"/>
          </a:p>
        </p:txBody>
      </p:sp>
      <p:pic>
        <p:nvPicPr>
          <p:cNvPr id="7" name="Espace réservé pour une image  6"/>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r="11122"/>
          <a:stretch/>
        </p:blipFill>
        <p:spPr>
          <a:xfrm>
            <a:off x="-36512" y="1188159"/>
            <a:ext cx="9144000" cy="2240841"/>
          </a:xfrm>
        </p:spPr>
      </p:pic>
      <p:sp>
        <p:nvSpPr>
          <p:cNvPr id="5" name="Espace réservé du texte 1"/>
          <p:cNvSpPr txBox="1">
            <a:spLocks/>
          </p:cNvSpPr>
          <p:nvPr/>
        </p:nvSpPr>
        <p:spPr>
          <a:xfrm>
            <a:off x="1571620" y="3717032"/>
            <a:ext cx="7543800" cy="685800"/>
          </a:xfrm>
          <a:prstGeom prst="rect">
            <a:avLst/>
          </a:prstGeom>
        </p:spPr>
        <p:txBody>
          <a:bodyPr vert="horz">
            <a:normAutofit fontScale="92500" lnSpcReduction="20000"/>
          </a:bodyPr>
          <a:lstStyle>
            <a:lvl1pPr marL="0" indent="0" algn="l" rtl="0" eaLnBrk="1" latinLnBrk="0" hangingPunct="1">
              <a:spcBef>
                <a:spcPts val="700"/>
              </a:spcBef>
              <a:buClr>
                <a:schemeClr val="accent2"/>
              </a:buClr>
              <a:buSzPct val="60000"/>
              <a:buFontTx/>
              <a:buNone/>
              <a:defRPr kumimoji="0" sz="17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Tx/>
              <a:buNone/>
              <a:defRPr kumimoji="0" sz="12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Tx/>
              <a:buNone/>
              <a:defRPr kumimoji="0" sz="10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Tx/>
              <a:buNone/>
              <a:defRPr kumimoji="0" sz="9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Tx/>
              <a:buNone/>
              <a:defRPr kumimoji="0" sz="9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fr-BE" sz="2000" b="1" dirty="0" smtClean="0"/>
              <a:t>M</a:t>
            </a:r>
            <a:r>
              <a:rPr lang="fr-BE" sz="2000" dirty="0" smtClean="0"/>
              <a:t> = marqué régionalement	</a:t>
            </a:r>
          </a:p>
          <a:p>
            <a:r>
              <a:rPr lang="fr-BE" sz="2000" b="1" dirty="0" smtClean="0"/>
              <a:t>N</a:t>
            </a:r>
            <a:r>
              <a:rPr lang="fr-BE" sz="2000" dirty="0" smtClean="0"/>
              <a:t> = non marqué régionalement</a:t>
            </a:r>
          </a:p>
        </p:txBody>
      </p:sp>
    </p:spTree>
    <p:extLst>
      <p:ext uri="{BB962C8B-B14F-4D97-AF65-F5344CB8AC3E}">
        <p14:creationId xmlns:p14="http://schemas.microsoft.com/office/powerpoint/2010/main" val="519247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a:xfrm>
            <a:off x="1371600" y="2743200"/>
            <a:ext cx="7772400" cy="2413992"/>
          </a:xfrm>
        </p:spPr>
        <p:txBody>
          <a:bodyPr>
            <a:normAutofit/>
          </a:bodyPr>
          <a:lstStyle/>
          <a:p>
            <a:r>
              <a:rPr lang="fr-BE" dirty="0"/>
              <a:t>h</a:t>
            </a:r>
            <a:r>
              <a:rPr lang="fr-BE" dirty="0" smtClean="0"/>
              <a:t>ypothèse : </a:t>
            </a:r>
          </a:p>
          <a:p>
            <a:endParaRPr lang="fr-BE" sz="1400" dirty="0" smtClean="0"/>
          </a:p>
          <a:p>
            <a:pPr>
              <a:spcBef>
                <a:spcPts val="0"/>
              </a:spcBef>
            </a:pPr>
            <a:r>
              <a:rPr lang="fr-BE" dirty="0" smtClean="0"/>
              <a:t>« plus un locuteur a un degré d’accent régional </a:t>
            </a:r>
          </a:p>
          <a:p>
            <a:pPr>
              <a:spcBef>
                <a:spcPts val="0"/>
              </a:spcBef>
            </a:pPr>
            <a:r>
              <a:rPr lang="fr-BE" dirty="0" smtClean="0"/>
              <a:t>perçu comme marqué, </a:t>
            </a:r>
          </a:p>
          <a:p>
            <a:pPr>
              <a:spcBef>
                <a:spcPts val="0"/>
              </a:spcBef>
            </a:pPr>
            <a:r>
              <a:rPr lang="fr-BE" dirty="0" smtClean="0"/>
              <a:t>plus sa vitesse d’articulation est lente »</a:t>
            </a:r>
            <a:endParaRPr lang="fr-BE" dirty="0"/>
          </a:p>
        </p:txBody>
      </p:sp>
      <p:sp>
        <p:nvSpPr>
          <p:cNvPr id="3" name="Titre 2"/>
          <p:cNvSpPr>
            <a:spLocks noGrp="1"/>
          </p:cNvSpPr>
          <p:nvPr>
            <p:ph type="title"/>
          </p:nvPr>
        </p:nvSpPr>
        <p:spPr>
          <a:xfrm>
            <a:off x="1371600" y="1600200"/>
            <a:ext cx="7772400" cy="990600"/>
          </a:xfrm>
        </p:spPr>
        <p:txBody>
          <a:bodyPr>
            <a:normAutofit/>
          </a:bodyPr>
          <a:lstStyle/>
          <a:p>
            <a:r>
              <a:rPr lang="fr-BE" dirty="0"/>
              <a:t>v</a:t>
            </a:r>
            <a:r>
              <a:rPr lang="fr-BE" dirty="0" smtClean="0"/>
              <a:t>itesse de parole et d’articulation</a:t>
            </a:r>
            <a:endParaRPr lang="fr-BE" dirty="0"/>
          </a:p>
        </p:txBody>
      </p:sp>
    </p:spTree>
    <p:extLst>
      <p:ext uri="{BB962C8B-B14F-4D97-AF65-F5344CB8AC3E}">
        <p14:creationId xmlns:p14="http://schemas.microsoft.com/office/powerpoint/2010/main" val="20024755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Plan de l’exposé</a:t>
            </a:r>
            <a:endParaRPr lang="fr-BE" dirty="0"/>
          </a:p>
        </p:txBody>
      </p:sp>
      <p:sp>
        <p:nvSpPr>
          <p:cNvPr id="3" name="Espace réservé du contenu 2"/>
          <p:cNvSpPr>
            <a:spLocks noGrp="1"/>
          </p:cNvSpPr>
          <p:nvPr>
            <p:ph sz="quarter" idx="1"/>
          </p:nvPr>
        </p:nvSpPr>
        <p:spPr/>
        <p:txBody>
          <a:bodyPr>
            <a:normAutofit/>
          </a:bodyPr>
          <a:lstStyle/>
          <a:p>
            <a:endParaRPr lang="fr-BE" sz="3200" dirty="0" smtClean="0"/>
          </a:p>
          <a:p>
            <a:r>
              <a:rPr lang="fr-BE" sz="3200" dirty="0"/>
              <a:t>i</a:t>
            </a:r>
            <a:r>
              <a:rPr lang="fr-BE" sz="3200" dirty="0" smtClean="0"/>
              <a:t>ntroduction : </a:t>
            </a:r>
            <a:r>
              <a:rPr lang="fr-BE" sz="3200" dirty="0"/>
              <a:t>d</a:t>
            </a:r>
            <a:r>
              <a:rPr lang="fr-BE" sz="3200" dirty="0" smtClean="0"/>
              <a:t>es stéréotypes prosodiques ?</a:t>
            </a:r>
          </a:p>
          <a:p>
            <a:r>
              <a:rPr lang="fr-BE" sz="3200" dirty="0"/>
              <a:t>c</a:t>
            </a:r>
            <a:r>
              <a:rPr lang="fr-BE" sz="3200" dirty="0" smtClean="0"/>
              <a:t>orpus et méthode</a:t>
            </a:r>
          </a:p>
          <a:p>
            <a:r>
              <a:rPr lang="fr-BE" sz="3200" dirty="0"/>
              <a:t>v</a:t>
            </a:r>
            <a:r>
              <a:rPr lang="fr-BE" sz="3200" dirty="0" smtClean="0"/>
              <a:t>itesse de parole et vitesse d’articulation</a:t>
            </a:r>
          </a:p>
          <a:p>
            <a:r>
              <a:rPr lang="fr-BE" sz="3200" dirty="0"/>
              <a:t>c</a:t>
            </a:r>
            <a:r>
              <a:rPr lang="fr-BE" sz="3200" dirty="0" smtClean="0"/>
              <a:t>lausules : analyses quantitative et qualitative</a:t>
            </a:r>
          </a:p>
          <a:p>
            <a:r>
              <a:rPr lang="fr-BE" sz="3200" dirty="0" smtClean="0"/>
              <a:t>conclusion</a:t>
            </a:r>
          </a:p>
        </p:txBody>
      </p:sp>
    </p:spTree>
    <p:extLst>
      <p:ext uri="{BB962C8B-B14F-4D97-AF65-F5344CB8AC3E}">
        <p14:creationId xmlns:p14="http://schemas.microsoft.com/office/powerpoint/2010/main" val="1714510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2648" y="228600"/>
            <a:ext cx="8531352" cy="990600"/>
          </a:xfrm>
        </p:spPr>
        <p:txBody>
          <a:bodyPr>
            <a:normAutofit/>
          </a:bodyPr>
          <a:lstStyle/>
          <a:p>
            <a:r>
              <a:rPr lang="fr-BE" dirty="0"/>
              <a:t>v</a:t>
            </a:r>
            <a:r>
              <a:rPr lang="fr-BE" dirty="0" smtClean="0"/>
              <a:t>itesse de parole et d’articulation</a:t>
            </a:r>
            <a:endParaRPr lang="fr-BE" dirty="0"/>
          </a:p>
        </p:txBody>
      </p:sp>
      <p:pic>
        <p:nvPicPr>
          <p:cNvPr id="4" name="Espace réservé du contenu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495300" y="1522138"/>
            <a:ext cx="8153400" cy="2873019"/>
          </a:xfrm>
        </p:spPr>
      </p:pic>
      <p:sp>
        <p:nvSpPr>
          <p:cNvPr id="6" name="ZoneTexte 5"/>
          <p:cNvSpPr txBox="1"/>
          <p:nvPr/>
        </p:nvSpPr>
        <p:spPr>
          <a:xfrm>
            <a:off x="127888" y="4420354"/>
            <a:ext cx="6316320" cy="1754326"/>
          </a:xfrm>
          <a:prstGeom prst="rect">
            <a:avLst/>
          </a:prstGeom>
          <a:noFill/>
        </p:spPr>
        <p:txBody>
          <a:bodyPr wrap="square" rtlCol="0">
            <a:spAutoFit/>
          </a:bodyPr>
          <a:lstStyle/>
          <a:p>
            <a:r>
              <a:rPr lang="fr-BE" sz="2400" b="1" dirty="0" smtClean="0"/>
              <a:t>Corrélations significatives</a:t>
            </a:r>
          </a:p>
          <a:p>
            <a:r>
              <a:rPr lang="fr-BE" sz="2000" dirty="0" smtClean="0"/>
              <a:t>accent perçu / âge (r = 0,55, p &lt; 0,01)</a:t>
            </a:r>
          </a:p>
          <a:p>
            <a:r>
              <a:rPr lang="fr-BE" sz="2000" dirty="0"/>
              <a:t>a</a:t>
            </a:r>
            <a:r>
              <a:rPr lang="fr-BE" sz="2000" dirty="0" smtClean="0"/>
              <a:t>ccent perçu / vitesse d’articulation (r = -0,57, p&lt; 0,01)</a:t>
            </a:r>
          </a:p>
          <a:p>
            <a:r>
              <a:rPr lang="fr-BE" sz="2400" b="1" dirty="0" smtClean="0"/>
              <a:t>PAS de corrélation significative</a:t>
            </a:r>
          </a:p>
          <a:p>
            <a:r>
              <a:rPr lang="fr-BE" sz="2000" dirty="0"/>
              <a:t>â</a:t>
            </a:r>
            <a:r>
              <a:rPr lang="fr-BE" sz="2000" dirty="0" smtClean="0"/>
              <a:t>ge / vitesse d’articulation (r = -0,31)</a:t>
            </a:r>
            <a:endParaRPr lang="fr-BE" sz="2000" dirty="0"/>
          </a:p>
        </p:txBody>
      </p:sp>
      <p:grpSp>
        <p:nvGrpSpPr>
          <p:cNvPr id="10" name="Groupe 9"/>
          <p:cNvGrpSpPr/>
          <p:nvPr/>
        </p:nvGrpSpPr>
        <p:grpSpPr>
          <a:xfrm>
            <a:off x="6314712" y="4509120"/>
            <a:ext cx="2808312" cy="1368152"/>
            <a:chOff x="6314712" y="4509120"/>
            <a:chExt cx="2808312" cy="1368152"/>
          </a:xfrm>
        </p:grpSpPr>
        <p:sp>
          <p:nvSpPr>
            <p:cNvPr id="7" name="ZoneTexte 6"/>
            <p:cNvSpPr txBox="1"/>
            <p:nvPr/>
          </p:nvSpPr>
          <p:spPr>
            <a:xfrm>
              <a:off x="6314712" y="4600586"/>
              <a:ext cx="2808312" cy="1200329"/>
            </a:xfrm>
            <a:prstGeom prst="rect">
              <a:avLst/>
            </a:prstGeom>
            <a:noFill/>
          </p:spPr>
          <p:txBody>
            <a:bodyPr wrap="square" rtlCol="0">
              <a:spAutoFit/>
            </a:bodyPr>
            <a:lstStyle/>
            <a:p>
              <a:r>
                <a:rPr lang="fr-BE" dirty="0"/>
                <a:t>â</a:t>
              </a:r>
              <a:r>
                <a:rPr lang="fr-BE" dirty="0" smtClean="0"/>
                <a:t>ge + vitesse d’articulation expliquent de manière significative l’accent perçu</a:t>
              </a:r>
            </a:p>
            <a:p>
              <a:r>
                <a:rPr lang="fr-BE" dirty="0" smtClean="0"/>
                <a:t>(F(2,20) = 9,29, p &lt; 0,01)</a:t>
              </a:r>
              <a:endParaRPr lang="fr-BE" dirty="0"/>
            </a:p>
          </p:txBody>
        </p:sp>
        <p:sp>
          <p:nvSpPr>
            <p:cNvPr id="9" name="Rectangle 8"/>
            <p:cNvSpPr/>
            <p:nvPr/>
          </p:nvSpPr>
          <p:spPr>
            <a:xfrm>
              <a:off x="6314712" y="4509120"/>
              <a:ext cx="2721784" cy="1368152"/>
            </a:xfrm>
            <a:prstGeom prst="wedgeRectCallout">
              <a:avLst>
                <a:gd name="adj1" fmla="val -142472"/>
                <a:gd name="adj2" fmla="val -35831"/>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Tree>
    <p:extLst>
      <p:ext uri="{BB962C8B-B14F-4D97-AF65-F5344CB8AC3E}">
        <p14:creationId xmlns:p14="http://schemas.microsoft.com/office/powerpoint/2010/main" val="1686100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612648" y="228600"/>
            <a:ext cx="8531352" cy="990600"/>
          </a:xfrm>
        </p:spPr>
        <p:txBody>
          <a:bodyPr>
            <a:normAutofit/>
          </a:bodyPr>
          <a:lstStyle/>
          <a:p>
            <a:r>
              <a:rPr lang="fr-BE" dirty="0"/>
              <a:t>v</a:t>
            </a:r>
            <a:r>
              <a:rPr lang="fr-BE" dirty="0" smtClean="0"/>
              <a:t>itesse de parole et d’articulation</a:t>
            </a:r>
            <a:endParaRPr lang="fr-BE" dirty="0"/>
          </a:p>
        </p:txBody>
      </p:sp>
      <p:pic>
        <p:nvPicPr>
          <p:cNvPr id="4" name="Espace réservé du contenu 3"/>
          <p:cNvPicPr>
            <a:picLocks noGrp="1" noChangeAspect="1"/>
          </p:cNvPicPr>
          <p:nvPr>
            <p:ph sz="quarter" idx="1"/>
          </p:nvPr>
        </p:nvPicPr>
        <p:blipFill rotWithShape="1">
          <a:blip r:embed="rId3">
            <a:extLst>
              <a:ext uri="{28A0092B-C50C-407E-A947-70E740481C1C}">
                <a14:useLocalDpi xmlns:a14="http://schemas.microsoft.com/office/drawing/2010/main" val="0"/>
              </a:ext>
            </a:extLst>
          </a:blip>
          <a:srcRect l="3874" r="53438"/>
          <a:stretch/>
        </p:blipFill>
        <p:spPr>
          <a:xfrm>
            <a:off x="179512" y="1558177"/>
            <a:ext cx="3480552" cy="2873019"/>
          </a:xfrm>
        </p:spPr>
      </p:pic>
      <p:sp>
        <p:nvSpPr>
          <p:cNvPr id="6" name="ZoneTexte 5"/>
          <p:cNvSpPr txBox="1"/>
          <p:nvPr/>
        </p:nvSpPr>
        <p:spPr>
          <a:xfrm>
            <a:off x="127888" y="4365104"/>
            <a:ext cx="8764592" cy="1200329"/>
          </a:xfrm>
          <a:prstGeom prst="rect">
            <a:avLst/>
          </a:prstGeom>
          <a:noFill/>
        </p:spPr>
        <p:txBody>
          <a:bodyPr wrap="square" rtlCol="0">
            <a:spAutoFit/>
          </a:bodyPr>
          <a:lstStyle/>
          <a:p>
            <a:pPr algn="ctr"/>
            <a:r>
              <a:rPr lang="fr-BE" sz="2200" b="1" dirty="0" smtClean="0"/>
              <a:t>Corrélations significatives</a:t>
            </a:r>
          </a:p>
          <a:p>
            <a:endParaRPr lang="fr-BE" sz="800" dirty="0" smtClean="0"/>
          </a:p>
          <a:p>
            <a:r>
              <a:rPr lang="fr-BE" sz="2000" dirty="0" smtClean="0"/>
              <a:t>	accent perçu / âge		accent </a:t>
            </a:r>
            <a:r>
              <a:rPr lang="fr-BE" sz="2000" dirty="0"/>
              <a:t>perçu / vitesse d’articulation </a:t>
            </a:r>
            <a:endParaRPr lang="fr-BE" sz="2000" dirty="0" smtClean="0"/>
          </a:p>
          <a:p>
            <a:r>
              <a:rPr lang="fr-BE" sz="2000" dirty="0" smtClean="0"/>
              <a:t>	(r = 0,55, p &lt; 0,01) 		(</a:t>
            </a:r>
            <a:r>
              <a:rPr lang="fr-BE" sz="2000" dirty="0"/>
              <a:t>r = -0,57, p&lt; 0,01</a:t>
            </a:r>
            <a:r>
              <a:rPr lang="fr-BE" sz="2000" dirty="0" smtClean="0"/>
              <a:t>)</a:t>
            </a:r>
          </a:p>
        </p:txBody>
      </p:sp>
      <p:sp>
        <p:nvSpPr>
          <p:cNvPr id="7" name="ZoneTexte 6"/>
          <p:cNvSpPr txBox="1"/>
          <p:nvPr/>
        </p:nvSpPr>
        <p:spPr>
          <a:xfrm>
            <a:off x="1458564" y="5601434"/>
            <a:ext cx="6103241" cy="707886"/>
          </a:xfrm>
          <a:prstGeom prst="rect">
            <a:avLst/>
          </a:prstGeom>
          <a:solidFill>
            <a:schemeClr val="accent1">
              <a:lumMod val="40000"/>
              <a:lumOff val="60000"/>
            </a:schemeClr>
          </a:solidFill>
        </p:spPr>
        <p:txBody>
          <a:bodyPr wrap="square" rtlCol="0">
            <a:spAutoFit/>
          </a:bodyPr>
          <a:lstStyle/>
          <a:p>
            <a:pPr algn="ctr"/>
            <a:r>
              <a:rPr lang="fr-BE" sz="2000" dirty="0" smtClean="0">
                <a:sym typeface="Wingdings"/>
              </a:rPr>
              <a:t> </a:t>
            </a:r>
            <a:r>
              <a:rPr lang="fr-BE" sz="2000" b="1" dirty="0" smtClean="0"/>
              <a:t>âge + vitesse d’articulation </a:t>
            </a:r>
            <a:r>
              <a:rPr lang="fr-BE" sz="2000" dirty="0" smtClean="0"/>
              <a:t>expliquent </a:t>
            </a:r>
            <a:r>
              <a:rPr lang="fr-BE" sz="2000" dirty="0"/>
              <a:t>l’accent </a:t>
            </a:r>
            <a:r>
              <a:rPr lang="fr-BE" sz="2000" dirty="0" smtClean="0"/>
              <a:t>perçu,</a:t>
            </a:r>
            <a:endParaRPr lang="fr-BE" sz="2000" dirty="0"/>
          </a:p>
          <a:p>
            <a:pPr algn="ctr"/>
            <a:r>
              <a:rPr lang="fr-BE" sz="2000" dirty="0" smtClean="0"/>
              <a:t>de manière significative (F(2,20) = 9,29, p &lt; 0,01)</a:t>
            </a:r>
            <a:endParaRPr lang="fr-BE" sz="2000" dirty="0"/>
          </a:p>
        </p:txBody>
      </p:sp>
      <p:pic>
        <p:nvPicPr>
          <p:cNvPr id="8" name="Espace réservé du contenu 3"/>
          <p:cNvPicPr>
            <a:picLocks noChangeAspect="1"/>
          </p:cNvPicPr>
          <p:nvPr/>
        </p:nvPicPr>
        <p:blipFill rotWithShape="1">
          <a:blip r:embed="rId3">
            <a:extLst>
              <a:ext uri="{28A0092B-C50C-407E-A947-70E740481C1C}">
                <a14:useLocalDpi xmlns:a14="http://schemas.microsoft.com/office/drawing/2010/main" val="0"/>
              </a:ext>
            </a:extLst>
          </a:blip>
          <a:srcRect l="52168" r="3874"/>
          <a:stretch/>
        </p:blipFill>
        <p:spPr>
          <a:xfrm>
            <a:off x="5076056" y="1553832"/>
            <a:ext cx="3584039" cy="2873019"/>
          </a:xfrm>
          <a:prstGeom prst="rect">
            <a:avLst/>
          </a:prstGeom>
        </p:spPr>
      </p:pic>
      <p:sp>
        <p:nvSpPr>
          <p:cNvPr id="3" name="ZoneTexte 2"/>
          <p:cNvSpPr txBox="1"/>
          <p:nvPr/>
        </p:nvSpPr>
        <p:spPr>
          <a:xfrm>
            <a:off x="837776" y="6442055"/>
            <a:ext cx="7344816" cy="400110"/>
          </a:xfrm>
          <a:prstGeom prst="rect">
            <a:avLst/>
          </a:prstGeom>
          <a:noFill/>
        </p:spPr>
        <p:txBody>
          <a:bodyPr wrap="square" rtlCol="0">
            <a:spAutoFit/>
          </a:bodyPr>
          <a:lstStyle/>
          <a:p>
            <a:r>
              <a:rPr lang="fr-BE" sz="2000" b="1" dirty="0"/>
              <a:t>PAS de corrélation </a:t>
            </a:r>
            <a:r>
              <a:rPr lang="fr-BE" sz="2000" b="1" dirty="0" smtClean="0"/>
              <a:t>significative </a:t>
            </a:r>
            <a:r>
              <a:rPr lang="fr-BE" dirty="0" smtClean="0"/>
              <a:t>âge </a:t>
            </a:r>
            <a:r>
              <a:rPr lang="fr-BE" dirty="0"/>
              <a:t>/ vitesse d’articulation (r = -0,31</a:t>
            </a:r>
            <a:r>
              <a:rPr lang="fr-BE" dirty="0" smtClean="0"/>
              <a:t>)</a:t>
            </a:r>
            <a:endParaRPr lang="fr-BE" dirty="0"/>
          </a:p>
        </p:txBody>
      </p:sp>
    </p:spTree>
    <p:extLst>
      <p:ext uri="{BB962C8B-B14F-4D97-AF65-F5344CB8AC3E}">
        <p14:creationId xmlns:p14="http://schemas.microsoft.com/office/powerpoint/2010/main" val="1563313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p:txBody>
          <a:bodyPr/>
          <a:lstStyle/>
          <a:p>
            <a:pPr marL="457200" indent="-457200">
              <a:buFont typeface="Arial" pitchFamily="34" charset="0"/>
              <a:buChar char="•"/>
            </a:pPr>
            <a:r>
              <a:rPr lang="fr-BE" dirty="0"/>
              <a:t>a</a:t>
            </a:r>
            <a:r>
              <a:rPr lang="fr-BE" dirty="0" smtClean="0"/>
              <a:t>nalyse quantitative</a:t>
            </a:r>
          </a:p>
          <a:p>
            <a:pPr marL="457200" indent="-457200">
              <a:buFont typeface="Arial" pitchFamily="34" charset="0"/>
              <a:buChar char="•"/>
            </a:pPr>
            <a:r>
              <a:rPr lang="fr-BE" dirty="0"/>
              <a:t>a</a:t>
            </a:r>
            <a:r>
              <a:rPr lang="fr-BE" dirty="0" smtClean="0"/>
              <a:t>nalyse qualitative</a:t>
            </a:r>
            <a:endParaRPr lang="fr-BE" dirty="0"/>
          </a:p>
        </p:txBody>
      </p:sp>
      <p:sp>
        <p:nvSpPr>
          <p:cNvPr id="3" name="Titre 2"/>
          <p:cNvSpPr>
            <a:spLocks noGrp="1"/>
          </p:cNvSpPr>
          <p:nvPr>
            <p:ph type="title"/>
          </p:nvPr>
        </p:nvSpPr>
        <p:spPr/>
        <p:txBody>
          <a:bodyPr/>
          <a:lstStyle/>
          <a:p>
            <a:r>
              <a:rPr lang="fr-BE" dirty="0" smtClean="0"/>
              <a:t>clausules</a:t>
            </a:r>
            <a:endParaRPr lang="fr-BE" dirty="0"/>
          </a:p>
        </p:txBody>
      </p:sp>
    </p:spTree>
    <p:extLst>
      <p:ext uri="{BB962C8B-B14F-4D97-AF65-F5344CB8AC3E}">
        <p14:creationId xmlns:p14="http://schemas.microsoft.com/office/powerpoint/2010/main" val="10310972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a</a:t>
            </a:r>
            <a:r>
              <a:rPr lang="fr-BE" dirty="0" smtClean="0"/>
              <a:t>nalyse quantitative</a:t>
            </a:r>
            <a:endParaRPr lang="fr-BE" dirty="0"/>
          </a:p>
        </p:txBody>
      </p:sp>
      <p:sp>
        <p:nvSpPr>
          <p:cNvPr id="3" name="Espace réservé du contenu 2"/>
          <p:cNvSpPr>
            <a:spLocks noGrp="1"/>
          </p:cNvSpPr>
          <p:nvPr>
            <p:ph sz="quarter" idx="1"/>
          </p:nvPr>
        </p:nvSpPr>
        <p:spPr>
          <a:xfrm>
            <a:off x="612648" y="1556792"/>
            <a:ext cx="8153400" cy="1317060"/>
          </a:xfrm>
        </p:spPr>
        <p:txBody>
          <a:bodyPr>
            <a:normAutofit/>
          </a:bodyPr>
          <a:lstStyle/>
          <a:p>
            <a:pPr marL="0" indent="0">
              <a:buNone/>
            </a:pPr>
            <a:r>
              <a:rPr lang="fr-BE" dirty="0"/>
              <a:t>a</a:t>
            </a:r>
            <a:r>
              <a:rPr lang="fr-BE" dirty="0" smtClean="0"/>
              <a:t>pproche inductive : pas d’hypothèse a priori</a:t>
            </a:r>
          </a:p>
          <a:p>
            <a:pPr marL="0" indent="0">
              <a:buNone/>
            </a:pPr>
            <a:endParaRPr lang="fr-BE" sz="800" dirty="0" smtClean="0"/>
          </a:p>
          <a:p>
            <a:pPr marL="0" indent="0">
              <a:buNone/>
            </a:pPr>
            <a:r>
              <a:rPr lang="fr-BE" dirty="0" smtClean="0"/>
              <a:t>23 lectures / 4 villes</a:t>
            </a:r>
          </a:p>
          <a:p>
            <a:pPr marL="0" indent="0">
              <a:buNone/>
            </a:pPr>
            <a:endParaRPr lang="fr-BE" dirty="0"/>
          </a:p>
        </p:txBody>
      </p:sp>
      <p:grpSp>
        <p:nvGrpSpPr>
          <p:cNvPr id="6" name="Groupe 5"/>
          <p:cNvGrpSpPr/>
          <p:nvPr/>
        </p:nvGrpSpPr>
        <p:grpSpPr>
          <a:xfrm>
            <a:off x="795338" y="2917260"/>
            <a:ext cx="7553325" cy="2731794"/>
            <a:chOff x="795338" y="2591450"/>
            <a:chExt cx="7553325" cy="2731794"/>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338" y="2591450"/>
              <a:ext cx="7553325" cy="2095500"/>
            </a:xfrm>
            <a:prstGeom prst="rect">
              <a:avLst/>
            </a:prstGeom>
          </p:spPr>
        </p:pic>
        <p:sp>
          <p:nvSpPr>
            <p:cNvPr id="5" name="ZoneTexte 4"/>
            <p:cNvSpPr txBox="1"/>
            <p:nvPr/>
          </p:nvSpPr>
          <p:spPr>
            <a:xfrm>
              <a:off x="795338" y="4615358"/>
              <a:ext cx="7553325" cy="707886"/>
            </a:xfrm>
            <a:prstGeom prst="rect">
              <a:avLst/>
            </a:prstGeom>
            <a:noFill/>
          </p:spPr>
          <p:txBody>
            <a:bodyPr wrap="square" rtlCol="0">
              <a:spAutoFit/>
            </a:bodyPr>
            <a:lstStyle/>
            <a:p>
              <a:pPr algn="ctr"/>
              <a:r>
                <a:rPr lang="fr-BE" sz="2000" dirty="0" smtClean="0"/>
                <a:t>Nombre de GI </a:t>
              </a:r>
              <a:r>
                <a:rPr lang="fr-BE" sz="2000" dirty="0" err="1" smtClean="0"/>
                <a:t>continuatifs</a:t>
              </a:r>
              <a:r>
                <a:rPr lang="fr-BE" sz="2000" dirty="0" smtClean="0"/>
                <a:t> et finaux, </a:t>
              </a:r>
            </a:p>
            <a:p>
              <a:pPr algn="ctr"/>
              <a:r>
                <a:rPr lang="fr-BE" sz="2000" dirty="0" smtClean="0"/>
                <a:t>classés selon la structure syllabique de la clausule</a:t>
              </a:r>
              <a:endParaRPr lang="fr-BE" sz="2000" dirty="0"/>
            </a:p>
          </p:txBody>
        </p:sp>
      </p:grpSp>
      <p:sp>
        <p:nvSpPr>
          <p:cNvPr id="7" name="ZoneTexte 6"/>
          <p:cNvSpPr txBox="1"/>
          <p:nvPr/>
        </p:nvSpPr>
        <p:spPr>
          <a:xfrm>
            <a:off x="621288" y="5805264"/>
            <a:ext cx="7901424" cy="830997"/>
          </a:xfrm>
          <a:prstGeom prst="rect">
            <a:avLst/>
          </a:prstGeom>
          <a:noFill/>
          <a:ln w="57150">
            <a:solidFill>
              <a:schemeClr val="accent2">
                <a:lumMod val="75000"/>
              </a:schemeClr>
            </a:solidFill>
          </a:ln>
        </p:spPr>
        <p:txBody>
          <a:bodyPr wrap="square" rtlCol="0">
            <a:spAutoFit/>
          </a:bodyPr>
          <a:lstStyle/>
          <a:p>
            <a:pPr algn="ctr"/>
            <a:r>
              <a:rPr lang="fr-BE" sz="2400" dirty="0" smtClean="0"/>
              <a:t>Rapports de hauteur des 2 dernières syllabes de chaque GI, </a:t>
            </a:r>
          </a:p>
          <a:p>
            <a:pPr algn="ctr"/>
            <a:r>
              <a:rPr lang="fr-BE" sz="2400" dirty="0" smtClean="0"/>
              <a:t>entre elles et relativement au GI</a:t>
            </a:r>
            <a:endParaRPr lang="fr-BE" sz="2400" dirty="0"/>
          </a:p>
        </p:txBody>
      </p:sp>
    </p:spTree>
    <p:extLst>
      <p:ext uri="{BB962C8B-B14F-4D97-AF65-F5344CB8AC3E}">
        <p14:creationId xmlns:p14="http://schemas.microsoft.com/office/powerpoint/2010/main" val="2277038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a</a:t>
            </a:r>
            <a:r>
              <a:rPr lang="fr-BE" dirty="0" smtClean="0"/>
              <a:t>nalyse quantitative</a:t>
            </a:r>
            <a:endParaRPr lang="fr-BE" dirty="0"/>
          </a:p>
        </p:txBody>
      </p:sp>
      <p:sp>
        <p:nvSpPr>
          <p:cNvPr id="3" name="Espace réservé du contenu 2"/>
          <p:cNvSpPr>
            <a:spLocks noGrp="1"/>
          </p:cNvSpPr>
          <p:nvPr>
            <p:ph sz="quarter" idx="1"/>
          </p:nvPr>
        </p:nvSpPr>
        <p:spPr>
          <a:xfrm>
            <a:off x="539552" y="1600200"/>
            <a:ext cx="8711880" cy="2260848"/>
          </a:xfrm>
        </p:spPr>
        <p:txBody>
          <a:bodyPr/>
          <a:lstStyle/>
          <a:p>
            <a:pPr marL="0" indent="0">
              <a:buNone/>
            </a:pPr>
            <a:endParaRPr lang="fr-BE" sz="1600" dirty="0" smtClean="0"/>
          </a:p>
          <a:p>
            <a:pPr marL="0" indent="0">
              <a:spcBef>
                <a:spcPts val="0"/>
              </a:spcBef>
              <a:buNone/>
            </a:pPr>
            <a:r>
              <a:rPr lang="fr-BE" dirty="0" smtClean="0"/>
              <a:t>différences de hauteur mélodique </a:t>
            </a:r>
          </a:p>
          <a:p>
            <a:pPr marL="0" indent="0">
              <a:spcBef>
                <a:spcPts val="0"/>
              </a:spcBef>
              <a:buNone/>
            </a:pPr>
            <a:r>
              <a:rPr lang="fr-BE" dirty="0" smtClean="0"/>
              <a:t>entre syllabes pénultième et finale</a:t>
            </a:r>
          </a:p>
          <a:p>
            <a:pPr marL="0" indent="0">
              <a:buNone/>
            </a:pPr>
            <a:endParaRPr lang="fr-BE" sz="1600" dirty="0" smtClean="0"/>
          </a:p>
          <a:p>
            <a:pPr marL="0" indent="0">
              <a:buNone/>
            </a:pPr>
            <a:r>
              <a:rPr lang="fr-BE" dirty="0" smtClean="0">
                <a:sym typeface="Wingdings"/>
              </a:rPr>
              <a:t> di</a:t>
            </a:r>
            <a:r>
              <a:rPr lang="fr-BE" dirty="0" smtClean="0">
                <a:sym typeface="Wingdings" pitchFamily="2" charset="2"/>
              </a:rPr>
              <a:t>stinction significative des 4 villes, 2 à 2 </a:t>
            </a:r>
            <a:r>
              <a:rPr lang="fr-BE" sz="2400" i="1" dirty="0" smtClean="0">
                <a:sym typeface="Wingdings" pitchFamily="2" charset="2"/>
              </a:rPr>
              <a:t>(</a:t>
            </a:r>
            <a:r>
              <a:rPr lang="fr-BE" sz="2400" i="1" dirty="0" err="1" smtClean="0">
                <a:sym typeface="Wingdings" pitchFamily="2" charset="2"/>
              </a:rPr>
              <a:t>pairwise</a:t>
            </a:r>
            <a:r>
              <a:rPr lang="fr-BE" sz="2400" i="1" dirty="0" smtClean="0">
                <a:sym typeface="Wingdings" pitchFamily="2" charset="2"/>
              </a:rPr>
              <a:t> t-test)</a:t>
            </a:r>
            <a:endParaRPr lang="fr-BE" sz="2400" dirty="0" smtClean="0">
              <a:sym typeface="Wingdings" pitchFamily="2" charset="2"/>
            </a:endParaRPr>
          </a:p>
        </p:txBody>
      </p:sp>
      <p:grpSp>
        <p:nvGrpSpPr>
          <p:cNvPr id="10" name="Groupe 9"/>
          <p:cNvGrpSpPr/>
          <p:nvPr/>
        </p:nvGrpSpPr>
        <p:grpSpPr>
          <a:xfrm>
            <a:off x="1547664" y="3933056"/>
            <a:ext cx="5256584" cy="2589945"/>
            <a:chOff x="2375260" y="4334422"/>
            <a:chExt cx="4438650" cy="1619250"/>
          </a:xfrm>
        </p:grpSpPr>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5260" y="4334422"/>
              <a:ext cx="4438650" cy="1619250"/>
            </a:xfrm>
            <a:prstGeom prst="rect">
              <a:avLst/>
            </a:prstGeom>
          </p:spPr>
        </p:pic>
        <p:sp>
          <p:nvSpPr>
            <p:cNvPr id="12" name="Rectangle à coins arrondis 11"/>
            <p:cNvSpPr/>
            <p:nvPr/>
          </p:nvSpPr>
          <p:spPr>
            <a:xfrm>
              <a:off x="4422734" y="5144046"/>
              <a:ext cx="2160240" cy="307575"/>
            </a:xfrm>
            <a:prstGeom prst="roundRect">
              <a:avLst/>
            </a:prstGeom>
            <a:noFill/>
            <a:ln w="57150">
              <a:solidFill>
                <a:srgbClr val="99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Rectangle à coins arrondis 12"/>
            <p:cNvSpPr/>
            <p:nvPr/>
          </p:nvSpPr>
          <p:spPr>
            <a:xfrm>
              <a:off x="4417484" y="5559196"/>
              <a:ext cx="2160240" cy="307575"/>
            </a:xfrm>
            <a:prstGeom prst="roundRect">
              <a:avLst/>
            </a:prstGeom>
            <a:noFill/>
            <a:ln w="57150">
              <a:solidFill>
                <a:srgbClr val="99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Rectangle à coins arrondis 13"/>
            <p:cNvSpPr/>
            <p:nvPr/>
          </p:nvSpPr>
          <p:spPr>
            <a:xfrm>
              <a:off x="2375260" y="4725144"/>
              <a:ext cx="1116620" cy="307575"/>
            </a:xfrm>
            <a:prstGeom prst="roundRect">
              <a:avLst/>
            </a:prstGeom>
            <a:noFill/>
            <a:ln w="57150">
              <a:solidFill>
                <a:srgbClr val="99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Tree>
    <p:extLst>
      <p:ext uri="{BB962C8B-B14F-4D97-AF65-F5344CB8AC3E}">
        <p14:creationId xmlns:p14="http://schemas.microsoft.com/office/powerpoint/2010/main" val="3720500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a</a:t>
            </a:r>
            <a:r>
              <a:rPr lang="fr-BE" dirty="0" smtClean="0"/>
              <a:t>nalyse quantitative</a:t>
            </a:r>
            <a:endParaRPr lang="fr-BE" dirty="0"/>
          </a:p>
        </p:txBody>
      </p:sp>
      <p:grpSp>
        <p:nvGrpSpPr>
          <p:cNvPr id="6" name="Groupe 5"/>
          <p:cNvGrpSpPr/>
          <p:nvPr/>
        </p:nvGrpSpPr>
        <p:grpSpPr>
          <a:xfrm>
            <a:off x="1547665" y="3933056"/>
            <a:ext cx="5400599" cy="2592288"/>
            <a:chOff x="2375260" y="4334422"/>
            <a:chExt cx="4438650" cy="161925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5260" y="4334422"/>
              <a:ext cx="4438650" cy="1619250"/>
            </a:xfrm>
            <a:prstGeom prst="rect">
              <a:avLst/>
            </a:prstGeom>
            <a:ln>
              <a:noFill/>
            </a:ln>
          </p:spPr>
        </p:pic>
        <p:sp>
          <p:nvSpPr>
            <p:cNvPr id="7" name="Rectangle à coins arrondis 6"/>
            <p:cNvSpPr/>
            <p:nvPr/>
          </p:nvSpPr>
          <p:spPr>
            <a:xfrm>
              <a:off x="4422734" y="5091582"/>
              <a:ext cx="909824" cy="785690"/>
            </a:xfrm>
            <a:prstGeom prst="roundRect">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Rectangle à coins arrondis 7"/>
            <p:cNvSpPr/>
            <p:nvPr/>
          </p:nvSpPr>
          <p:spPr>
            <a:xfrm>
              <a:off x="5626134" y="5086332"/>
              <a:ext cx="962090" cy="785690"/>
            </a:xfrm>
            <a:prstGeom prst="roundRect">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Rectangle à coins arrondis 8"/>
            <p:cNvSpPr/>
            <p:nvPr/>
          </p:nvSpPr>
          <p:spPr>
            <a:xfrm>
              <a:off x="3635896" y="4384050"/>
              <a:ext cx="674058" cy="392845"/>
            </a:xfrm>
            <a:prstGeom prst="roundRect">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
        <p:nvSpPr>
          <p:cNvPr id="10" name="Espace réservé du contenu 2"/>
          <p:cNvSpPr>
            <a:spLocks noGrp="1"/>
          </p:cNvSpPr>
          <p:nvPr>
            <p:ph sz="quarter" idx="1"/>
          </p:nvPr>
        </p:nvSpPr>
        <p:spPr>
          <a:xfrm>
            <a:off x="539552" y="1600200"/>
            <a:ext cx="8711880" cy="2260848"/>
          </a:xfrm>
        </p:spPr>
        <p:txBody>
          <a:bodyPr/>
          <a:lstStyle/>
          <a:p>
            <a:pPr marL="0" indent="0">
              <a:buNone/>
            </a:pPr>
            <a:endParaRPr lang="fr-BE" sz="1600" dirty="0" smtClean="0"/>
          </a:p>
          <a:p>
            <a:pPr marL="0" indent="0">
              <a:spcBef>
                <a:spcPts val="0"/>
              </a:spcBef>
              <a:buNone/>
            </a:pPr>
            <a:r>
              <a:rPr lang="fr-BE" dirty="0" smtClean="0"/>
              <a:t>différences de hauteur mélodique </a:t>
            </a:r>
          </a:p>
          <a:p>
            <a:pPr marL="0" indent="0">
              <a:spcBef>
                <a:spcPts val="0"/>
              </a:spcBef>
              <a:buNone/>
            </a:pPr>
            <a:r>
              <a:rPr lang="fr-BE" dirty="0" smtClean="0"/>
              <a:t>entre syllabes pénultième et finale</a:t>
            </a:r>
          </a:p>
          <a:p>
            <a:pPr marL="0" indent="0">
              <a:buNone/>
            </a:pPr>
            <a:endParaRPr lang="fr-BE" sz="1600" dirty="0" smtClean="0"/>
          </a:p>
          <a:p>
            <a:pPr marL="0" indent="0">
              <a:buNone/>
            </a:pPr>
            <a:r>
              <a:rPr lang="fr-BE" dirty="0" smtClean="0">
                <a:sym typeface="Wingdings"/>
              </a:rPr>
              <a:t> di</a:t>
            </a:r>
            <a:r>
              <a:rPr lang="fr-BE" dirty="0" smtClean="0">
                <a:sym typeface="Wingdings" pitchFamily="2" charset="2"/>
              </a:rPr>
              <a:t>stinction significative des 4 villes, 2 à 2 </a:t>
            </a:r>
            <a:r>
              <a:rPr lang="fr-BE" sz="2400" i="1" dirty="0" smtClean="0">
                <a:sym typeface="Wingdings" pitchFamily="2" charset="2"/>
              </a:rPr>
              <a:t>(</a:t>
            </a:r>
            <a:r>
              <a:rPr lang="fr-BE" sz="2400" i="1" dirty="0" err="1" smtClean="0">
                <a:sym typeface="Wingdings" pitchFamily="2" charset="2"/>
              </a:rPr>
              <a:t>pairwise</a:t>
            </a:r>
            <a:r>
              <a:rPr lang="fr-BE" sz="2400" i="1" dirty="0" smtClean="0">
                <a:sym typeface="Wingdings" pitchFamily="2" charset="2"/>
              </a:rPr>
              <a:t> t-test)</a:t>
            </a:r>
            <a:endParaRPr lang="fr-BE" sz="2400" dirty="0" smtClean="0">
              <a:sym typeface="Wingdings" pitchFamily="2" charset="2"/>
            </a:endParaRPr>
          </a:p>
        </p:txBody>
      </p:sp>
    </p:spTree>
    <p:extLst>
      <p:ext uri="{BB962C8B-B14F-4D97-AF65-F5344CB8AC3E}">
        <p14:creationId xmlns:p14="http://schemas.microsoft.com/office/powerpoint/2010/main" val="35042330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half" idx="2"/>
          </p:nvPr>
        </p:nvSpPr>
        <p:spPr>
          <a:xfrm>
            <a:off x="1852228" y="5486400"/>
            <a:ext cx="2791780" cy="1371600"/>
          </a:xfrm>
        </p:spPr>
        <p:txBody>
          <a:bodyPr>
            <a:normAutofit/>
          </a:bodyPr>
          <a:lstStyle/>
          <a:p>
            <a:pPr>
              <a:spcBef>
                <a:spcPts val="0"/>
              </a:spcBef>
            </a:pPr>
            <a:r>
              <a:rPr lang="fr-BE" sz="2000" b="1" dirty="0" smtClean="0"/>
              <a:t>Gembloux</a:t>
            </a:r>
          </a:p>
          <a:p>
            <a:pPr>
              <a:spcBef>
                <a:spcPts val="0"/>
              </a:spcBef>
            </a:pPr>
            <a:r>
              <a:rPr lang="fr-BE" sz="2000" dirty="0" smtClean="0"/>
              <a:t>dF0	minimisée </a:t>
            </a:r>
            <a:r>
              <a:rPr lang="fr-BE" sz="2000" b="1" dirty="0" smtClean="0">
                <a:solidFill>
                  <a:srgbClr val="993366"/>
                </a:solidFill>
              </a:rPr>
              <a:t>CONT</a:t>
            </a:r>
            <a:endParaRPr lang="fr-BE" sz="2000" dirty="0"/>
          </a:p>
          <a:p>
            <a:pPr>
              <a:spcBef>
                <a:spcPts val="0"/>
              </a:spcBef>
            </a:pPr>
            <a:r>
              <a:rPr lang="fr-BE" sz="2000" dirty="0" smtClean="0"/>
              <a:t>	maximisée </a:t>
            </a:r>
            <a:r>
              <a:rPr lang="fr-BE" sz="2000" b="1" dirty="0" smtClean="0">
                <a:solidFill>
                  <a:schemeClr val="accent2">
                    <a:lumMod val="75000"/>
                  </a:schemeClr>
                </a:solidFill>
              </a:rPr>
              <a:t>FIN</a:t>
            </a:r>
          </a:p>
          <a:p>
            <a:endParaRPr lang="fr-BE" b="1" dirty="0" smtClean="0">
              <a:solidFill>
                <a:schemeClr val="accent2"/>
              </a:solidFill>
            </a:endParaRPr>
          </a:p>
        </p:txBody>
      </p:sp>
      <p:sp>
        <p:nvSpPr>
          <p:cNvPr id="3" name="Titre 2"/>
          <p:cNvSpPr>
            <a:spLocks noGrp="1"/>
          </p:cNvSpPr>
          <p:nvPr>
            <p:ph type="title"/>
          </p:nvPr>
        </p:nvSpPr>
        <p:spPr/>
        <p:txBody>
          <a:bodyPr/>
          <a:lstStyle/>
          <a:p>
            <a:r>
              <a:rPr lang="fr-BE" dirty="0" smtClean="0"/>
              <a:t>écarts mélodiques typiques pour les 4 villes</a:t>
            </a:r>
            <a:endParaRPr lang="fr-BE" dirty="0"/>
          </a:p>
        </p:txBody>
      </p:sp>
      <p:pic>
        <p:nvPicPr>
          <p:cNvPr id="12" name="Espace réservé pour une image  11"/>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2123728" y="548680"/>
            <a:ext cx="6477000" cy="3438525"/>
          </a:xfrm>
        </p:spPr>
      </p:pic>
      <p:grpSp>
        <p:nvGrpSpPr>
          <p:cNvPr id="17" name="Groupe 16"/>
          <p:cNvGrpSpPr/>
          <p:nvPr/>
        </p:nvGrpSpPr>
        <p:grpSpPr>
          <a:xfrm>
            <a:off x="3203848" y="836712"/>
            <a:ext cx="1872208" cy="2448272"/>
            <a:chOff x="3203848" y="836712"/>
            <a:chExt cx="1872208" cy="2448272"/>
          </a:xfrm>
        </p:grpSpPr>
        <p:sp>
          <p:nvSpPr>
            <p:cNvPr id="13" name="Rectangle à coins arrondis 12"/>
            <p:cNvSpPr/>
            <p:nvPr/>
          </p:nvSpPr>
          <p:spPr>
            <a:xfrm>
              <a:off x="3707904" y="836712"/>
              <a:ext cx="1368152" cy="504056"/>
            </a:xfrm>
            <a:prstGeom prst="roundRect">
              <a:avLst/>
            </a:prstGeom>
            <a:noFill/>
            <a:ln w="57150">
              <a:solidFill>
                <a:srgbClr val="99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Rectangle à coins arrondis 13"/>
            <p:cNvSpPr/>
            <p:nvPr/>
          </p:nvSpPr>
          <p:spPr>
            <a:xfrm>
              <a:off x="3203848" y="2780928"/>
              <a:ext cx="1656184" cy="504056"/>
            </a:xfrm>
            <a:prstGeom prst="roundRect">
              <a:avLst/>
            </a:prstGeom>
            <a:noFill/>
            <a:ln w="57150">
              <a:solidFill>
                <a:srgbClr val="99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grpSp>
        <p:nvGrpSpPr>
          <p:cNvPr id="18" name="Groupe 17"/>
          <p:cNvGrpSpPr/>
          <p:nvPr/>
        </p:nvGrpSpPr>
        <p:grpSpPr>
          <a:xfrm>
            <a:off x="6012160" y="980728"/>
            <a:ext cx="1368152" cy="2304256"/>
            <a:chOff x="6012160" y="980728"/>
            <a:chExt cx="1368152" cy="2304256"/>
          </a:xfrm>
        </p:grpSpPr>
        <p:sp>
          <p:nvSpPr>
            <p:cNvPr id="15" name="Rectangle à coins arrondis 14"/>
            <p:cNvSpPr/>
            <p:nvPr/>
          </p:nvSpPr>
          <p:spPr>
            <a:xfrm>
              <a:off x="6012160" y="980728"/>
              <a:ext cx="1368152" cy="576064"/>
            </a:xfrm>
            <a:prstGeom prst="roundRect">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6" name="Rectangle à coins arrondis 15"/>
            <p:cNvSpPr/>
            <p:nvPr/>
          </p:nvSpPr>
          <p:spPr>
            <a:xfrm>
              <a:off x="6064710" y="2708920"/>
              <a:ext cx="1224136" cy="576064"/>
            </a:xfrm>
            <a:prstGeom prst="roundRect">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
        <p:nvSpPr>
          <p:cNvPr id="19" name="ZoneTexte 18"/>
          <p:cNvSpPr txBox="1"/>
          <p:nvPr/>
        </p:nvSpPr>
        <p:spPr>
          <a:xfrm>
            <a:off x="539552" y="980728"/>
            <a:ext cx="1584176" cy="461665"/>
          </a:xfrm>
          <a:prstGeom prst="rect">
            <a:avLst/>
          </a:prstGeom>
          <a:solidFill>
            <a:schemeClr val="bg1"/>
          </a:solidFill>
        </p:spPr>
        <p:txBody>
          <a:bodyPr wrap="square" rtlCol="0">
            <a:spAutoFit/>
          </a:bodyPr>
          <a:lstStyle/>
          <a:p>
            <a:pPr algn="ctr"/>
            <a:r>
              <a:rPr lang="fr-BE" sz="2400" dirty="0" smtClean="0"/>
              <a:t>Gembloux</a:t>
            </a:r>
            <a:endParaRPr lang="fr-BE" sz="2400" dirty="0"/>
          </a:p>
        </p:txBody>
      </p:sp>
      <p:sp>
        <p:nvSpPr>
          <p:cNvPr id="20" name="ZoneTexte 19"/>
          <p:cNvSpPr txBox="1"/>
          <p:nvPr/>
        </p:nvSpPr>
        <p:spPr>
          <a:xfrm>
            <a:off x="539552" y="2823319"/>
            <a:ext cx="1584176" cy="461665"/>
          </a:xfrm>
          <a:prstGeom prst="rect">
            <a:avLst/>
          </a:prstGeom>
          <a:solidFill>
            <a:schemeClr val="bg1"/>
          </a:solidFill>
        </p:spPr>
        <p:txBody>
          <a:bodyPr wrap="square" rtlCol="0">
            <a:spAutoFit/>
          </a:bodyPr>
          <a:lstStyle/>
          <a:p>
            <a:pPr algn="ctr"/>
            <a:r>
              <a:rPr lang="fr-BE" sz="2400" dirty="0" smtClean="0"/>
              <a:t>Liège</a:t>
            </a:r>
            <a:endParaRPr lang="fr-BE" sz="2400" dirty="0"/>
          </a:p>
        </p:txBody>
      </p:sp>
      <p:sp>
        <p:nvSpPr>
          <p:cNvPr id="21" name="Espace réservé du texte 1"/>
          <p:cNvSpPr txBox="1">
            <a:spLocks/>
          </p:cNvSpPr>
          <p:nvPr/>
        </p:nvSpPr>
        <p:spPr>
          <a:xfrm>
            <a:off x="5580112" y="5486400"/>
            <a:ext cx="3347864" cy="1371600"/>
          </a:xfrm>
          <a:prstGeom prst="rect">
            <a:avLst/>
          </a:prstGeom>
        </p:spPr>
        <p:txBody>
          <a:bodyPr vert="horz">
            <a:normAutofit/>
          </a:bodyPr>
          <a:lstStyle>
            <a:lvl1pPr marL="0" indent="0" algn="l" rtl="0" eaLnBrk="1" latinLnBrk="0" hangingPunct="1">
              <a:spcBef>
                <a:spcPts val="700"/>
              </a:spcBef>
              <a:buClr>
                <a:schemeClr val="accent2"/>
              </a:buClr>
              <a:buSzPct val="60000"/>
              <a:buFontTx/>
              <a:buNone/>
              <a:defRPr kumimoji="0" sz="17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Tx/>
              <a:buNone/>
              <a:defRPr kumimoji="0" sz="12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Tx/>
              <a:buNone/>
              <a:defRPr kumimoji="0" sz="10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Tx/>
              <a:buNone/>
              <a:defRPr kumimoji="0" sz="9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Tx/>
              <a:buNone/>
              <a:defRPr kumimoji="0" sz="9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spcBef>
                <a:spcPts val="0"/>
              </a:spcBef>
            </a:pPr>
            <a:r>
              <a:rPr lang="fr-BE" sz="2000" b="1" dirty="0" smtClean="0"/>
              <a:t>Liège </a:t>
            </a:r>
          </a:p>
          <a:p>
            <a:pPr>
              <a:spcBef>
                <a:spcPts val="0"/>
              </a:spcBef>
            </a:pPr>
            <a:r>
              <a:rPr lang="fr-BE" sz="2000" dirty="0" smtClean="0"/>
              <a:t>dF0	minimisée </a:t>
            </a:r>
            <a:r>
              <a:rPr lang="fr-BE" sz="2000" b="1" dirty="0" smtClean="0">
                <a:solidFill>
                  <a:srgbClr val="993366"/>
                </a:solidFill>
              </a:rPr>
              <a:t>CONT</a:t>
            </a:r>
            <a:endParaRPr lang="fr-BE" sz="2000" dirty="0"/>
          </a:p>
          <a:p>
            <a:pPr>
              <a:spcBef>
                <a:spcPts val="0"/>
              </a:spcBef>
            </a:pPr>
            <a:r>
              <a:rPr lang="fr-BE" sz="2000" dirty="0" smtClean="0"/>
              <a:t>	minimisée </a:t>
            </a:r>
            <a:r>
              <a:rPr lang="fr-BE" sz="2000" b="1" dirty="0" smtClean="0">
                <a:solidFill>
                  <a:schemeClr val="accent2">
                    <a:lumMod val="75000"/>
                  </a:schemeClr>
                </a:solidFill>
              </a:rPr>
              <a:t>FIN</a:t>
            </a:r>
          </a:p>
        </p:txBody>
      </p:sp>
    </p:spTree>
    <p:extLst>
      <p:ext uri="{BB962C8B-B14F-4D97-AF65-F5344CB8AC3E}">
        <p14:creationId xmlns:p14="http://schemas.microsoft.com/office/powerpoint/2010/main" val="563260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19" grpId="0" animBg="1"/>
      <p:bldP spid="20" grpId="0" animBg="1"/>
      <p:bldP spid="21"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half" idx="2"/>
          </p:nvPr>
        </p:nvSpPr>
        <p:spPr>
          <a:xfrm>
            <a:off x="1744216" y="5513784"/>
            <a:ext cx="3115816" cy="1371600"/>
          </a:xfrm>
        </p:spPr>
        <p:txBody>
          <a:bodyPr>
            <a:noAutofit/>
          </a:bodyPr>
          <a:lstStyle/>
          <a:p>
            <a:pPr>
              <a:spcBef>
                <a:spcPts val="0"/>
              </a:spcBef>
            </a:pPr>
            <a:r>
              <a:rPr lang="fr-BE" sz="2000" b="1" dirty="0" smtClean="0"/>
              <a:t>Tournai</a:t>
            </a:r>
          </a:p>
          <a:p>
            <a:pPr>
              <a:spcBef>
                <a:spcPts val="0"/>
              </a:spcBef>
            </a:pPr>
            <a:r>
              <a:rPr lang="fr-BE" sz="2000" dirty="0" smtClean="0"/>
              <a:t>dF0	maximisée </a:t>
            </a:r>
            <a:r>
              <a:rPr lang="fr-BE" sz="2000" b="1" dirty="0" smtClean="0">
                <a:solidFill>
                  <a:srgbClr val="993366"/>
                </a:solidFill>
              </a:rPr>
              <a:t>CONT</a:t>
            </a:r>
            <a:endParaRPr lang="fr-BE" sz="2000" dirty="0"/>
          </a:p>
          <a:p>
            <a:pPr>
              <a:spcBef>
                <a:spcPts val="0"/>
              </a:spcBef>
            </a:pPr>
            <a:r>
              <a:rPr lang="fr-BE" sz="2000" dirty="0" smtClean="0"/>
              <a:t>	maximisée </a:t>
            </a:r>
            <a:r>
              <a:rPr lang="fr-BE" sz="2000" b="1" dirty="0" smtClean="0">
                <a:solidFill>
                  <a:schemeClr val="accent2">
                    <a:lumMod val="75000"/>
                  </a:schemeClr>
                </a:solidFill>
              </a:rPr>
              <a:t>FIN</a:t>
            </a:r>
            <a:endParaRPr lang="fr-BE" sz="2000" b="1" dirty="0">
              <a:solidFill>
                <a:schemeClr val="accent2">
                  <a:lumMod val="75000"/>
                </a:schemeClr>
              </a:solidFill>
            </a:endParaRPr>
          </a:p>
        </p:txBody>
      </p:sp>
      <p:sp>
        <p:nvSpPr>
          <p:cNvPr id="3" name="Titre 2"/>
          <p:cNvSpPr>
            <a:spLocks noGrp="1"/>
          </p:cNvSpPr>
          <p:nvPr>
            <p:ph type="title"/>
          </p:nvPr>
        </p:nvSpPr>
        <p:spPr/>
        <p:txBody>
          <a:bodyPr/>
          <a:lstStyle/>
          <a:p>
            <a:r>
              <a:rPr lang="fr-BE" dirty="0" smtClean="0"/>
              <a:t>écarts mélodiques typiques pour les 4 villes</a:t>
            </a:r>
            <a:endParaRPr lang="fr-BE" dirty="0"/>
          </a:p>
        </p:txBody>
      </p:sp>
      <p:pic>
        <p:nvPicPr>
          <p:cNvPr id="5" name="Espace réservé pour une image  4"/>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2051720" y="404664"/>
            <a:ext cx="6400800" cy="3657600"/>
          </a:xfrm>
        </p:spPr>
      </p:pic>
      <p:grpSp>
        <p:nvGrpSpPr>
          <p:cNvPr id="6" name="Groupe 5"/>
          <p:cNvGrpSpPr/>
          <p:nvPr/>
        </p:nvGrpSpPr>
        <p:grpSpPr>
          <a:xfrm>
            <a:off x="3491880" y="584684"/>
            <a:ext cx="1728192" cy="3024336"/>
            <a:chOff x="3491880" y="584684"/>
            <a:chExt cx="1728192" cy="3024336"/>
          </a:xfrm>
        </p:grpSpPr>
        <p:sp>
          <p:nvSpPr>
            <p:cNvPr id="8" name="Rectangle à coins arrondis 7"/>
            <p:cNvSpPr/>
            <p:nvPr/>
          </p:nvSpPr>
          <p:spPr>
            <a:xfrm>
              <a:off x="3491880" y="584684"/>
              <a:ext cx="1728192" cy="756084"/>
            </a:xfrm>
            <a:prstGeom prst="roundRect">
              <a:avLst/>
            </a:prstGeom>
            <a:noFill/>
            <a:ln w="57150">
              <a:solidFill>
                <a:srgbClr val="99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Rectangle à coins arrondis 8"/>
            <p:cNvSpPr/>
            <p:nvPr/>
          </p:nvSpPr>
          <p:spPr>
            <a:xfrm>
              <a:off x="3707904" y="2852936"/>
              <a:ext cx="1485330" cy="756084"/>
            </a:xfrm>
            <a:prstGeom prst="roundRect">
              <a:avLst/>
            </a:prstGeom>
            <a:noFill/>
            <a:ln w="57150">
              <a:solidFill>
                <a:srgbClr val="99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grpSp>
        <p:nvGrpSpPr>
          <p:cNvPr id="15" name="Groupe 14"/>
          <p:cNvGrpSpPr/>
          <p:nvPr/>
        </p:nvGrpSpPr>
        <p:grpSpPr>
          <a:xfrm>
            <a:off x="6676778" y="908720"/>
            <a:ext cx="1423614" cy="2376264"/>
            <a:chOff x="6676778" y="908720"/>
            <a:chExt cx="1423614" cy="2376264"/>
          </a:xfrm>
        </p:grpSpPr>
        <p:sp>
          <p:nvSpPr>
            <p:cNvPr id="10" name="Rectangle à coins arrondis 9"/>
            <p:cNvSpPr/>
            <p:nvPr/>
          </p:nvSpPr>
          <p:spPr>
            <a:xfrm>
              <a:off x="6676778" y="2708920"/>
              <a:ext cx="1224136" cy="576064"/>
            </a:xfrm>
            <a:prstGeom prst="roundRect">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Rectangle à coins arrondis 10"/>
            <p:cNvSpPr/>
            <p:nvPr/>
          </p:nvSpPr>
          <p:spPr>
            <a:xfrm>
              <a:off x="6681516" y="908720"/>
              <a:ext cx="1418876" cy="576064"/>
            </a:xfrm>
            <a:prstGeom prst="roundRect">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
        <p:nvSpPr>
          <p:cNvPr id="13" name="ZoneTexte 12"/>
          <p:cNvSpPr txBox="1"/>
          <p:nvPr/>
        </p:nvSpPr>
        <p:spPr>
          <a:xfrm>
            <a:off x="539552" y="3147355"/>
            <a:ext cx="1584176" cy="461665"/>
          </a:xfrm>
          <a:prstGeom prst="rect">
            <a:avLst/>
          </a:prstGeom>
          <a:solidFill>
            <a:schemeClr val="bg1"/>
          </a:solidFill>
        </p:spPr>
        <p:txBody>
          <a:bodyPr wrap="square" rtlCol="0">
            <a:spAutoFit/>
          </a:bodyPr>
          <a:lstStyle/>
          <a:p>
            <a:pPr algn="ctr"/>
            <a:r>
              <a:rPr lang="fr-BE" sz="2400" dirty="0" smtClean="0"/>
              <a:t>Bruxelles</a:t>
            </a:r>
            <a:endParaRPr lang="fr-BE" sz="2400" dirty="0"/>
          </a:p>
        </p:txBody>
      </p:sp>
      <p:sp>
        <p:nvSpPr>
          <p:cNvPr id="14" name="ZoneTexte 13"/>
          <p:cNvSpPr txBox="1"/>
          <p:nvPr/>
        </p:nvSpPr>
        <p:spPr>
          <a:xfrm>
            <a:off x="539552" y="965919"/>
            <a:ext cx="1584176" cy="461665"/>
          </a:xfrm>
          <a:prstGeom prst="rect">
            <a:avLst/>
          </a:prstGeom>
          <a:solidFill>
            <a:schemeClr val="bg1"/>
          </a:solidFill>
        </p:spPr>
        <p:txBody>
          <a:bodyPr wrap="square" rtlCol="0">
            <a:spAutoFit/>
          </a:bodyPr>
          <a:lstStyle/>
          <a:p>
            <a:pPr algn="ctr"/>
            <a:r>
              <a:rPr lang="fr-BE" sz="2400" dirty="0" smtClean="0"/>
              <a:t>Tournai</a:t>
            </a:r>
            <a:endParaRPr lang="fr-BE" sz="2400" dirty="0"/>
          </a:p>
        </p:txBody>
      </p:sp>
      <p:sp>
        <p:nvSpPr>
          <p:cNvPr id="16" name="Espace réservé du texte 1"/>
          <p:cNvSpPr txBox="1">
            <a:spLocks/>
          </p:cNvSpPr>
          <p:nvPr/>
        </p:nvSpPr>
        <p:spPr>
          <a:xfrm>
            <a:off x="5724128" y="5517232"/>
            <a:ext cx="3240360" cy="1371600"/>
          </a:xfrm>
          <a:prstGeom prst="rect">
            <a:avLst/>
          </a:prstGeom>
        </p:spPr>
        <p:txBody>
          <a:bodyPr vert="horz">
            <a:normAutofit/>
          </a:bodyPr>
          <a:lstStyle>
            <a:lvl1pPr marL="0" indent="0" algn="l" rtl="0" eaLnBrk="1" latinLnBrk="0" hangingPunct="1">
              <a:spcBef>
                <a:spcPts val="700"/>
              </a:spcBef>
              <a:buClr>
                <a:schemeClr val="accent2"/>
              </a:buClr>
              <a:buSzPct val="60000"/>
              <a:buFontTx/>
              <a:buNone/>
              <a:defRPr kumimoji="0" sz="17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Tx/>
              <a:buNone/>
              <a:defRPr kumimoji="0" sz="12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Tx/>
              <a:buNone/>
              <a:defRPr kumimoji="0" sz="10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Tx/>
              <a:buNone/>
              <a:defRPr kumimoji="0" sz="9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Tx/>
              <a:buNone/>
              <a:defRPr kumimoji="0" sz="9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spcBef>
                <a:spcPts val="0"/>
              </a:spcBef>
            </a:pPr>
            <a:r>
              <a:rPr lang="fr-BE" sz="2000" b="1" dirty="0" smtClean="0"/>
              <a:t>Bruxelles</a:t>
            </a:r>
          </a:p>
          <a:p>
            <a:pPr>
              <a:spcBef>
                <a:spcPts val="0"/>
              </a:spcBef>
            </a:pPr>
            <a:r>
              <a:rPr lang="fr-BE" sz="2000" dirty="0" smtClean="0"/>
              <a:t>dF0	maximisée </a:t>
            </a:r>
            <a:r>
              <a:rPr lang="fr-BE" sz="2000" b="1" dirty="0" smtClean="0">
                <a:solidFill>
                  <a:srgbClr val="993366"/>
                </a:solidFill>
              </a:rPr>
              <a:t>CONT</a:t>
            </a:r>
            <a:endParaRPr lang="fr-BE" sz="2000" dirty="0"/>
          </a:p>
          <a:p>
            <a:pPr>
              <a:spcBef>
                <a:spcPts val="0"/>
              </a:spcBef>
            </a:pPr>
            <a:r>
              <a:rPr lang="fr-BE" sz="2000" dirty="0" smtClean="0"/>
              <a:t>	minimisée </a:t>
            </a:r>
            <a:r>
              <a:rPr lang="fr-BE" sz="2000" b="1" dirty="0" smtClean="0">
                <a:solidFill>
                  <a:schemeClr val="accent2">
                    <a:lumMod val="75000"/>
                  </a:schemeClr>
                </a:solidFill>
              </a:rPr>
              <a:t>FIN</a:t>
            </a:r>
            <a:endParaRPr lang="fr-BE" sz="2000" b="1" dirty="0">
              <a:solidFill>
                <a:schemeClr val="accent2">
                  <a:lumMod val="75000"/>
                </a:schemeClr>
              </a:solidFill>
            </a:endParaRPr>
          </a:p>
        </p:txBody>
      </p:sp>
    </p:spTree>
    <p:extLst>
      <p:ext uri="{BB962C8B-B14F-4D97-AF65-F5344CB8AC3E}">
        <p14:creationId xmlns:p14="http://schemas.microsoft.com/office/powerpoint/2010/main" val="804537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13" grpId="0" animBg="1"/>
      <p:bldP spid="14" grpId="0" animBg="1"/>
      <p:bldP spid="16"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analyse qualitative</a:t>
            </a:r>
            <a:endParaRPr lang="fr-BE" dirty="0"/>
          </a:p>
        </p:txBody>
      </p:sp>
      <p:sp>
        <p:nvSpPr>
          <p:cNvPr id="3" name="Espace réservé du contenu 2"/>
          <p:cNvSpPr>
            <a:spLocks noGrp="1"/>
          </p:cNvSpPr>
          <p:nvPr>
            <p:ph sz="quarter" idx="1"/>
          </p:nvPr>
        </p:nvSpPr>
        <p:spPr>
          <a:xfrm>
            <a:off x="514372" y="1628800"/>
            <a:ext cx="8153400" cy="2620069"/>
          </a:xfrm>
        </p:spPr>
        <p:txBody>
          <a:bodyPr>
            <a:normAutofit fontScale="92500" lnSpcReduction="20000"/>
          </a:bodyPr>
          <a:lstStyle/>
          <a:p>
            <a:pPr marL="0" indent="0">
              <a:buNone/>
            </a:pPr>
            <a:r>
              <a:rPr lang="fr-BE" sz="3000" dirty="0"/>
              <a:t>a</a:t>
            </a:r>
            <a:r>
              <a:rPr lang="fr-BE" sz="3000" dirty="0" smtClean="0"/>
              <a:t>pproche perceptive : annotation et validation</a:t>
            </a:r>
          </a:p>
          <a:p>
            <a:pPr marL="0" indent="0">
              <a:buNone/>
            </a:pPr>
            <a:endParaRPr lang="fr-BE" sz="3000" dirty="0"/>
          </a:p>
          <a:p>
            <a:pPr marL="0" indent="0">
              <a:buNone/>
            </a:pPr>
            <a:r>
              <a:rPr lang="fr-BE" sz="3000" dirty="0" smtClean="0"/>
              <a:t>4 lectures / Liège </a:t>
            </a:r>
          </a:p>
          <a:p>
            <a:pPr marL="0" indent="0">
              <a:buNone/>
            </a:pPr>
            <a:r>
              <a:rPr lang="fr-BE" sz="2200" dirty="0" smtClean="0"/>
              <a:t>(fort degré d’accent + meilleur identification)</a:t>
            </a:r>
          </a:p>
          <a:p>
            <a:pPr marL="0" indent="0">
              <a:buNone/>
            </a:pPr>
            <a:endParaRPr lang="fr-BE" sz="2200" dirty="0" smtClean="0"/>
          </a:p>
          <a:p>
            <a:pPr marL="0" indent="0">
              <a:buNone/>
            </a:pPr>
            <a:r>
              <a:rPr lang="fr-BE" sz="3000" dirty="0" smtClean="0"/>
              <a:t>530 clausules annotées</a:t>
            </a:r>
            <a:endParaRPr lang="fr-BE" sz="3000" dirty="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825" y="4248869"/>
            <a:ext cx="8134350" cy="2276475"/>
          </a:xfrm>
          <a:prstGeom prst="rect">
            <a:avLst/>
          </a:prstGeom>
        </p:spPr>
      </p:pic>
    </p:spTree>
    <p:extLst>
      <p:ext uri="{BB962C8B-B14F-4D97-AF65-F5344CB8AC3E}">
        <p14:creationId xmlns:p14="http://schemas.microsoft.com/office/powerpoint/2010/main" val="38386913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a</a:t>
            </a:r>
            <a:r>
              <a:rPr lang="fr-BE" dirty="0" smtClean="0"/>
              <a:t>nalyse qualitative : traits en jeu</a:t>
            </a:r>
            <a:endParaRPr lang="fr-BE" dirty="0"/>
          </a:p>
        </p:txBody>
      </p:sp>
      <p:pic>
        <p:nvPicPr>
          <p:cNvPr id="4" name="Espace réservé du contenu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467544" y="1954024"/>
            <a:ext cx="8318124" cy="3563208"/>
          </a:xfrm>
        </p:spPr>
      </p:pic>
      <p:sp>
        <p:nvSpPr>
          <p:cNvPr id="6" name="Rectangle à coins arrondis 5"/>
          <p:cNvSpPr/>
          <p:nvPr/>
        </p:nvSpPr>
        <p:spPr>
          <a:xfrm>
            <a:off x="3225961" y="3371976"/>
            <a:ext cx="697967" cy="489072"/>
          </a:xfrm>
          <a:prstGeom prst="roundRect">
            <a:avLst/>
          </a:prstGeom>
          <a:noFill/>
          <a:ln w="57150">
            <a:solidFill>
              <a:srgbClr val="99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Rectangle à coins arrondis 6"/>
          <p:cNvSpPr/>
          <p:nvPr/>
        </p:nvSpPr>
        <p:spPr>
          <a:xfrm>
            <a:off x="3275856" y="4971136"/>
            <a:ext cx="648072" cy="474088"/>
          </a:xfrm>
          <a:prstGeom prst="roundRect">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986803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p:txBody>
          <a:bodyPr/>
          <a:lstStyle/>
          <a:p>
            <a:r>
              <a:rPr lang="fr-BE" dirty="0"/>
              <a:t>r</a:t>
            </a:r>
            <a:r>
              <a:rPr lang="fr-BE" dirty="0" smtClean="0"/>
              <a:t>evue de la littérature </a:t>
            </a:r>
          </a:p>
          <a:p>
            <a:r>
              <a:rPr lang="fr-BE" dirty="0" smtClean="0"/>
              <a:t>sur la prosodie des variétés belges</a:t>
            </a:r>
            <a:endParaRPr lang="fr-BE" dirty="0"/>
          </a:p>
        </p:txBody>
      </p:sp>
      <p:sp>
        <p:nvSpPr>
          <p:cNvPr id="3" name="Titre 2"/>
          <p:cNvSpPr>
            <a:spLocks noGrp="1"/>
          </p:cNvSpPr>
          <p:nvPr>
            <p:ph type="title"/>
          </p:nvPr>
        </p:nvSpPr>
        <p:spPr/>
        <p:txBody>
          <a:bodyPr/>
          <a:lstStyle/>
          <a:p>
            <a:r>
              <a:rPr lang="fr-BE" dirty="0" smtClean="0"/>
              <a:t>introduction</a:t>
            </a:r>
            <a:endParaRPr lang="fr-BE" dirty="0"/>
          </a:p>
        </p:txBody>
      </p:sp>
    </p:spTree>
    <p:extLst>
      <p:ext uri="{BB962C8B-B14F-4D97-AF65-F5344CB8AC3E}">
        <p14:creationId xmlns:p14="http://schemas.microsoft.com/office/powerpoint/2010/main" val="32580149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2648" y="228600"/>
            <a:ext cx="8531352" cy="990600"/>
          </a:xfrm>
        </p:spPr>
        <p:txBody>
          <a:bodyPr>
            <a:normAutofit/>
          </a:bodyPr>
          <a:lstStyle/>
          <a:p>
            <a:r>
              <a:rPr lang="fr-BE" dirty="0"/>
              <a:t>a</a:t>
            </a:r>
            <a:r>
              <a:rPr lang="fr-BE" dirty="0" smtClean="0"/>
              <a:t>nalyse qualitative : nombre de traits</a:t>
            </a:r>
            <a:endParaRPr lang="fr-BE" dirty="0"/>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580" y="1912513"/>
            <a:ext cx="8269884" cy="4180783"/>
          </a:xfrm>
          <a:prstGeom prst="rect">
            <a:avLst/>
          </a:prstGeom>
        </p:spPr>
      </p:pic>
      <p:grpSp>
        <p:nvGrpSpPr>
          <p:cNvPr id="8" name="Groupe 7"/>
          <p:cNvGrpSpPr/>
          <p:nvPr/>
        </p:nvGrpSpPr>
        <p:grpSpPr>
          <a:xfrm>
            <a:off x="4290742" y="2723977"/>
            <a:ext cx="1448961" cy="770885"/>
            <a:chOff x="4277932" y="2826361"/>
            <a:chExt cx="1320075" cy="648072"/>
          </a:xfrm>
        </p:grpSpPr>
        <p:sp>
          <p:nvSpPr>
            <p:cNvPr id="6" name="Rectangle à coins arrondis 5"/>
            <p:cNvSpPr/>
            <p:nvPr/>
          </p:nvSpPr>
          <p:spPr>
            <a:xfrm>
              <a:off x="4277932" y="2826361"/>
              <a:ext cx="504056" cy="648072"/>
            </a:xfrm>
            <a:prstGeom prst="roundRect">
              <a:avLst/>
            </a:prstGeom>
            <a:noFill/>
            <a:ln w="57150">
              <a:solidFill>
                <a:srgbClr val="99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ZoneTexte 6"/>
            <p:cNvSpPr txBox="1"/>
            <p:nvPr/>
          </p:nvSpPr>
          <p:spPr>
            <a:xfrm>
              <a:off x="4793404" y="2937835"/>
              <a:ext cx="804603" cy="369332"/>
            </a:xfrm>
            <a:prstGeom prst="rect">
              <a:avLst/>
            </a:prstGeom>
            <a:solidFill>
              <a:schemeClr val="bg1"/>
            </a:solidFill>
            <a:ln w="57150">
              <a:solidFill>
                <a:srgbClr val="993366"/>
              </a:solidFill>
            </a:ln>
          </p:spPr>
          <p:txBody>
            <a:bodyPr wrap="square" rtlCol="0">
              <a:spAutoFit/>
            </a:bodyPr>
            <a:lstStyle/>
            <a:p>
              <a:r>
                <a:rPr lang="fr-BE" dirty="0" smtClean="0"/>
                <a:t>64,8%</a:t>
              </a:r>
              <a:endParaRPr lang="fr-BE" dirty="0"/>
            </a:p>
          </p:txBody>
        </p:sp>
      </p:grpSp>
      <p:grpSp>
        <p:nvGrpSpPr>
          <p:cNvPr id="11" name="Groupe 10"/>
          <p:cNvGrpSpPr/>
          <p:nvPr/>
        </p:nvGrpSpPr>
        <p:grpSpPr>
          <a:xfrm>
            <a:off x="4255383" y="3570314"/>
            <a:ext cx="601159" cy="1630658"/>
            <a:chOff x="4245718" y="3537865"/>
            <a:chExt cx="547686" cy="1370871"/>
          </a:xfrm>
        </p:grpSpPr>
        <p:sp>
          <p:nvSpPr>
            <p:cNvPr id="9" name="Rectangle à coins arrondis 8"/>
            <p:cNvSpPr/>
            <p:nvPr/>
          </p:nvSpPr>
          <p:spPr>
            <a:xfrm>
              <a:off x="4245718" y="3537865"/>
              <a:ext cx="504056" cy="656647"/>
            </a:xfrm>
            <a:prstGeom prst="roundRect">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Rectangle à coins arrondis 9"/>
            <p:cNvSpPr/>
            <p:nvPr/>
          </p:nvSpPr>
          <p:spPr>
            <a:xfrm>
              <a:off x="4245718" y="4548696"/>
              <a:ext cx="547686" cy="360040"/>
            </a:xfrm>
            <a:prstGeom prst="roundRect">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grpSp>
        <p:nvGrpSpPr>
          <p:cNvPr id="12" name="Groupe 11"/>
          <p:cNvGrpSpPr/>
          <p:nvPr/>
        </p:nvGrpSpPr>
        <p:grpSpPr>
          <a:xfrm>
            <a:off x="4774551" y="4476479"/>
            <a:ext cx="180662" cy="1441166"/>
            <a:chOff x="4718706" y="4299665"/>
            <a:chExt cx="164592" cy="1211568"/>
          </a:xfrm>
        </p:grpSpPr>
        <p:sp>
          <p:nvSpPr>
            <p:cNvPr id="4" name="Organigramme : Connecteur 3"/>
            <p:cNvSpPr/>
            <p:nvPr/>
          </p:nvSpPr>
          <p:spPr>
            <a:xfrm>
              <a:off x="4718706" y="4299665"/>
              <a:ext cx="164592" cy="164592"/>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7" name="Organigramme : Connecteur 16"/>
            <p:cNvSpPr/>
            <p:nvPr/>
          </p:nvSpPr>
          <p:spPr>
            <a:xfrm>
              <a:off x="4718706" y="4986601"/>
              <a:ext cx="164592" cy="164592"/>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8" name="Organigramme : Connecteur 17"/>
            <p:cNvSpPr/>
            <p:nvPr/>
          </p:nvSpPr>
          <p:spPr>
            <a:xfrm>
              <a:off x="4718706" y="5346641"/>
              <a:ext cx="164592" cy="164592"/>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Tree>
    <p:extLst>
      <p:ext uri="{BB962C8B-B14F-4D97-AF65-F5344CB8AC3E}">
        <p14:creationId xmlns:p14="http://schemas.microsoft.com/office/powerpoint/2010/main" val="2952581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analyse </a:t>
            </a:r>
            <a:r>
              <a:rPr lang="fr-BE" dirty="0" smtClean="0"/>
              <a:t>qualitative : l’allongement</a:t>
            </a:r>
            <a:endParaRPr lang="fr-BE" dirty="0"/>
          </a:p>
        </p:txBody>
      </p:sp>
      <p:pic>
        <p:nvPicPr>
          <p:cNvPr id="4" name="Espace réservé du contenu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979712" y="3057347"/>
            <a:ext cx="5040192" cy="2427164"/>
          </a:xfrm>
        </p:spPr>
      </p:pic>
      <p:sp>
        <p:nvSpPr>
          <p:cNvPr id="6" name="ZoneTexte 5"/>
          <p:cNvSpPr txBox="1"/>
          <p:nvPr/>
        </p:nvSpPr>
        <p:spPr>
          <a:xfrm>
            <a:off x="0" y="1556792"/>
            <a:ext cx="9144000" cy="1446550"/>
          </a:xfrm>
          <a:prstGeom prst="rect">
            <a:avLst/>
          </a:prstGeom>
          <a:noFill/>
        </p:spPr>
        <p:txBody>
          <a:bodyPr wrap="square" rtlCol="0">
            <a:spAutoFit/>
          </a:bodyPr>
          <a:lstStyle/>
          <a:p>
            <a:pPr algn="ctr"/>
            <a:r>
              <a:rPr lang="fr-BE" sz="2200" b="1" dirty="0" smtClean="0"/>
              <a:t>Durée moyenne </a:t>
            </a:r>
            <a:r>
              <a:rPr lang="fr-BE" sz="2200" dirty="0" smtClean="0"/>
              <a:t>(ms)</a:t>
            </a:r>
            <a:r>
              <a:rPr lang="fr-BE" sz="2200" b="1" dirty="0" smtClean="0"/>
              <a:t> des syllabes pénultièmes et finales </a:t>
            </a:r>
          </a:p>
          <a:p>
            <a:pPr algn="ctr"/>
            <a:r>
              <a:rPr lang="fr-BE" sz="2200" dirty="0" smtClean="0"/>
              <a:t>dans les clausules perçues comme non marquées (N) </a:t>
            </a:r>
          </a:p>
          <a:p>
            <a:pPr algn="ctr"/>
            <a:r>
              <a:rPr lang="fr-BE" sz="2200" dirty="0" smtClean="0"/>
              <a:t>ou comme régionalement marquées (M)</a:t>
            </a:r>
          </a:p>
          <a:p>
            <a:pPr algn="ctr"/>
            <a:r>
              <a:rPr lang="fr-BE" sz="2200" dirty="0" smtClean="0"/>
              <a:t>par un allongement pénultième (MDP) ou final (MDF)</a:t>
            </a:r>
            <a:endParaRPr lang="fr-BE" sz="2200" dirty="0"/>
          </a:p>
        </p:txBody>
      </p:sp>
      <p:sp>
        <p:nvSpPr>
          <p:cNvPr id="7" name="ZoneTexte 6"/>
          <p:cNvSpPr txBox="1"/>
          <p:nvPr/>
        </p:nvSpPr>
        <p:spPr>
          <a:xfrm>
            <a:off x="0" y="5561945"/>
            <a:ext cx="9144000" cy="1323439"/>
          </a:xfrm>
          <a:prstGeom prst="rect">
            <a:avLst/>
          </a:prstGeom>
          <a:noFill/>
        </p:spPr>
        <p:txBody>
          <a:bodyPr wrap="square" rtlCol="0">
            <a:spAutoFit/>
          </a:bodyPr>
          <a:lstStyle/>
          <a:p>
            <a:pPr algn="ctr"/>
            <a:r>
              <a:rPr lang="fr-BE" sz="2200" b="1" dirty="0" smtClean="0"/>
              <a:t>MDP se distinguent significativement de leurs équivalents N </a:t>
            </a:r>
            <a:r>
              <a:rPr lang="fr-BE" sz="2200" dirty="0" smtClean="0"/>
              <a:t>(p &lt;0,001)</a:t>
            </a:r>
          </a:p>
          <a:p>
            <a:pPr algn="ctr"/>
            <a:r>
              <a:rPr lang="fr-BE" sz="2200" dirty="0" smtClean="0"/>
              <a:t>MDF ne se distinguent pas significativement de leurs équivalents N (p = 0,34)</a:t>
            </a:r>
          </a:p>
          <a:p>
            <a:pPr algn="ctr"/>
            <a:endParaRPr lang="fr-BE" sz="1600" dirty="0" smtClean="0"/>
          </a:p>
          <a:p>
            <a:pPr algn="ctr"/>
            <a:r>
              <a:rPr lang="fr-BE" sz="2000" dirty="0" smtClean="0"/>
              <a:t>NB : MHP sont significativement plus hautes que leurs équivalents N (3 </a:t>
            </a:r>
            <a:r>
              <a:rPr lang="fr-BE" sz="2000" dirty="0" err="1" smtClean="0"/>
              <a:t>dt</a:t>
            </a:r>
            <a:r>
              <a:rPr lang="fr-BE" sz="2000" dirty="0" smtClean="0"/>
              <a:t>)</a:t>
            </a:r>
            <a:endParaRPr lang="fr-BE" sz="2000" dirty="0"/>
          </a:p>
        </p:txBody>
      </p:sp>
      <p:sp>
        <p:nvSpPr>
          <p:cNvPr id="8" name="ZoneTexte 7"/>
          <p:cNvSpPr txBox="1"/>
          <p:nvPr/>
        </p:nvSpPr>
        <p:spPr>
          <a:xfrm>
            <a:off x="6948264" y="4563125"/>
            <a:ext cx="792088" cy="954107"/>
          </a:xfrm>
          <a:prstGeom prst="rect">
            <a:avLst/>
          </a:prstGeom>
          <a:noFill/>
        </p:spPr>
        <p:txBody>
          <a:bodyPr wrap="square" rtlCol="0">
            <a:spAutoFit/>
          </a:bodyPr>
          <a:lstStyle/>
          <a:p>
            <a:r>
              <a:rPr lang="fr-BE" sz="2800" b="1" dirty="0" smtClean="0">
                <a:solidFill>
                  <a:schemeClr val="accent1"/>
                </a:solidFill>
                <a:sym typeface="Wingdings"/>
              </a:rPr>
              <a:t></a:t>
            </a:r>
          </a:p>
          <a:p>
            <a:r>
              <a:rPr lang="fr-BE" sz="2800" b="1" dirty="0">
                <a:solidFill>
                  <a:srgbClr val="993366"/>
                </a:solidFill>
                <a:sym typeface="Wingdings"/>
              </a:rPr>
              <a:t></a:t>
            </a:r>
            <a:endParaRPr lang="fr-BE" sz="2800" b="1" dirty="0" smtClean="0">
              <a:solidFill>
                <a:srgbClr val="993366"/>
              </a:solidFill>
              <a:sym typeface="Wingdings"/>
            </a:endParaRPr>
          </a:p>
        </p:txBody>
      </p:sp>
      <p:grpSp>
        <p:nvGrpSpPr>
          <p:cNvPr id="13" name="Groupe 12"/>
          <p:cNvGrpSpPr/>
          <p:nvPr/>
        </p:nvGrpSpPr>
        <p:grpSpPr>
          <a:xfrm>
            <a:off x="3851920" y="3843045"/>
            <a:ext cx="504056" cy="1152128"/>
            <a:chOff x="3995936" y="3645024"/>
            <a:chExt cx="504056" cy="1152128"/>
          </a:xfrm>
        </p:grpSpPr>
        <p:sp>
          <p:nvSpPr>
            <p:cNvPr id="9" name="Rectangle à coins arrondis 8"/>
            <p:cNvSpPr/>
            <p:nvPr/>
          </p:nvSpPr>
          <p:spPr>
            <a:xfrm>
              <a:off x="3995936" y="4419109"/>
              <a:ext cx="504056" cy="378043"/>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Rectangle à coins arrondis 9"/>
            <p:cNvSpPr/>
            <p:nvPr/>
          </p:nvSpPr>
          <p:spPr>
            <a:xfrm>
              <a:off x="3995936" y="3645024"/>
              <a:ext cx="504056" cy="376610"/>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grpSp>
        <p:nvGrpSpPr>
          <p:cNvPr id="3" name="Groupe 2"/>
          <p:cNvGrpSpPr/>
          <p:nvPr/>
        </p:nvGrpSpPr>
        <p:grpSpPr>
          <a:xfrm>
            <a:off x="5759400" y="3843045"/>
            <a:ext cx="540792" cy="1584176"/>
            <a:chOff x="5759400" y="3789040"/>
            <a:chExt cx="540792" cy="1584176"/>
          </a:xfrm>
        </p:grpSpPr>
        <p:sp>
          <p:nvSpPr>
            <p:cNvPr id="11" name="Rectangle à coins arrondis 10"/>
            <p:cNvSpPr/>
            <p:nvPr/>
          </p:nvSpPr>
          <p:spPr>
            <a:xfrm>
              <a:off x="5759400" y="4965313"/>
              <a:ext cx="540792" cy="407903"/>
            </a:xfrm>
            <a:prstGeom prst="roundRect">
              <a:avLst/>
            </a:prstGeom>
            <a:noFill/>
            <a:ln w="57150">
              <a:solidFill>
                <a:srgbClr val="99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Rectangle à coins arrondis 11"/>
            <p:cNvSpPr/>
            <p:nvPr/>
          </p:nvSpPr>
          <p:spPr>
            <a:xfrm>
              <a:off x="5759400" y="3789040"/>
              <a:ext cx="504056" cy="376610"/>
            </a:xfrm>
            <a:prstGeom prst="roundRect">
              <a:avLst/>
            </a:prstGeom>
            <a:noFill/>
            <a:ln w="57150">
              <a:solidFill>
                <a:srgbClr val="99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Tree>
    <p:extLst>
      <p:ext uri="{BB962C8B-B14F-4D97-AF65-F5344CB8AC3E}">
        <p14:creationId xmlns:p14="http://schemas.microsoft.com/office/powerpoint/2010/main" val="3116397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p:txBody>
          <a:bodyPr/>
          <a:lstStyle/>
          <a:p>
            <a:pPr marL="457200" indent="-457200">
              <a:buFont typeface="Arial" pitchFamily="34" charset="0"/>
              <a:buChar char="•"/>
            </a:pPr>
            <a:r>
              <a:rPr lang="fr-BE" dirty="0" smtClean="0"/>
              <a:t>apports méthodologiques</a:t>
            </a:r>
          </a:p>
          <a:p>
            <a:pPr marL="457200" indent="-457200">
              <a:buFont typeface="Arial" pitchFamily="34" charset="0"/>
              <a:buChar char="•"/>
            </a:pPr>
            <a:r>
              <a:rPr lang="fr-BE" dirty="0"/>
              <a:t>s</a:t>
            </a:r>
            <a:r>
              <a:rPr lang="fr-BE" dirty="0" smtClean="0"/>
              <a:t>ynthèse des résultats</a:t>
            </a:r>
            <a:endParaRPr lang="fr-BE" dirty="0"/>
          </a:p>
        </p:txBody>
      </p:sp>
      <p:sp>
        <p:nvSpPr>
          <p:cNvPr id="3" name="Titre 2"/>
          <p:cNvSpPr>
            <a:spLocks noGrp="1"/>
          </p:cNvSpPr>
          <p:nvPr>
            <p:ph type="title"/>
          </p:nvPr>
        </p:nvSpPr>
        <p:spPr/>
        <p:txBody>
          <a:bodyPr/>
          <a:lstStyle/>
          <a:p>
            <a:r>
              <a:rPr lang="fr-BE" dirty="0" smtClean="0"/>
              <a:t>conclusion</a:t>
            </a:r>
            <a:endParaRPr lang="fr-BE" dirty="0"/>
          </a:p>
        </p:txBody>
      </p:sp>
    </p:spTree>
    <p:extLst>
      <p:ext uri="{BB962C8B-B14F-4D97-AF65-F5344CB8AC3E}">
        <p14:creationId xmlns:p14="http://schemas.microsoft.com/office/powerpoint/2010/main" val="15517116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a</a:t>
            </a:r>
            <a:r>
              <a:rPr lang="fr-BE" dirty="0" smtClean="0"/>
              <a:t>pports méthodologiques</a:t>
            </a:r>
            <a:endParaRPr lang="fr-BE" dirty="0"/>
          </a:p>
        </p:txBody>
      </p:sp>
      <p:sp>
        <p:nvSpPr>
          <p:cNvPr id="3" name="Espace réservé du contenu 2"/>
          <p:cNvSpPr>
            <a:spLocks noGrp="1"/>
          </p:cNvSpPr>
          <p:nvPr>
            <p:ph sz="quarter" idx="1"/>
          </p:nvPr>
        </p:nvSpPr>
        <p:spPr>
          <a:xfrm>
            <a:off x="612648" y="1600200"/>
            <a:ext cx="8423848" cy="4495800"/>
          </a:xfrm>
        </p:spPr>
        <p:txBody>
          <a:bodyPr/>
          <a:lstStyle/>
          <a:p>
            <a:endParaRPr lang="fr-BE" dirty="0" smtClean="0"/>
          </a:p>
          <a:p>
            <a:pPr marL="0" indent="0">
              <a:buNone/>
            </a:pPr>
            <a:r>
              <a:rPr lang="fr-BE" b="1" dirty="0"/>
              <a:t>c</a:t>
            </a:r>
            <a:r>
              <a:rPr lang="fr-BE" b="1" dirty="0" smtClean="0"/>
              <a:t>aractérisation</a:t>
            </a:r>
            <a:r>
              <a:rPr lang="fr-BE" dirty="0" smtClean="0"/>
              <a:t> perceptive des locuteurs</a:t>
            </a:r>
          </a:p>
          <a:p>
            <a:pPr marL="0" indent="0">
              <a:buNone/>
            </a:pPr>
            <a:endParaRPr lang="fr-BE" dirty="0"/>
          </a:p>
          <a:p>
            <a:pPr marL="0" indent="0">
              <a:buNone/>
            </a:pPr>
            <a:r>
              <a:rPr lang="fr-BE" b="1" dirty="0"/>
              <a:t>a</a:t>
            </a:r>
            <a:r>
              <a:rPr lang="fr-BE" b="1" dirty="0" smtClean="0"/>
              <a:t>nnotation</a:t>
            </a:r>
            <a:r>
              <a:rPr lang="fr-BE" dirty="0" smtClean="0"/>
              <a:t> prosodique multi-niveaux</a:t>
            </a:r>
          </a:p>
          <a:p>
            <a:pPr>
              <a:buFont typeface="Arial" pitchFamily="34" charset="0"/>
              <a:buChar char="•"/>
            </a:pPr>
            <a:r>
              <a:rPr lang="fr-BE" dirty="0"/>
              <a:t>f</a:t>
            </a:r>
            <a:r>
              <a:rPr lang="fr-BE" dirty="0" smtClean="0"/>
              <a:t>onction</a:t>
            </a:r>
          </a:p>
          <a:p>
            <a:pPr>
              <a:buFont typeface="Arial" pitchFamily="34" charset="0"/>
              <a:buChar char="•"/>
            </a:pPr>
            <a:r>
              <a:rPr lang="fr-BE" dirty="0"/>
              <a:t>m</a:t>
            </a:r>
            <a:r>
              <a:rPr lang="fr-BE" dirty="0" smtClean="0"/>
              <a:t>arquage régional</a:t>
            </a:r>
          </a:p>
          <a:p>
            <a:pPr>
              <a:buFont typeface="Arial" pitchFamily="34" charset="0"/>
              <a:buChar char="•"/>
            </a:pPr>
            <a:r>
              <a:rPr lang="fr-BE" dirty="0"/>
              <a:t>f</a:t>
            </a:r>
            <a:r>
              <a:rPr lang="fr-BE" dirty="0" smtClean="0"/>
              <a:t>orme (annotation tonale manuelle, non exploitée ici)</a:t>
            </a:r>
          </a:p>
        </p:txBody>
      </p:sp>
    </p:spTree>
    <p:extLst>
      <p:ext uri="{BB962C8B-B14F-4D97-AF65-F5344CB8AC3E}">
        <p14:creationId xmlns:p14="http://schemas.microsoft.com/office/powerpoint/2010/main" val="24163848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s</a:t>
            </a:r>
            <a:r>
              <a:rPr lang="fr-BE" dirty="0" smtClean="0"/>
              <a:t>ynthèse des résultats</a:t>
            </a:r>
            <a:endParaRPr lang="fr-BE" dirty="0"/>
          </a:p>
        </p:txBody>
      </p:sp>
      <p:sp>
        <p:nvSpPr>
          <p:cNvPr id="3" name="Espace réservé du contenu 2"/>
          <p:cNvSpPr>
            <a:spLocks noGrp="1"/>
          </p:cNvSpPr>
          <p:nvPr>
            <p:ph sz="quarter" idx="1"/>
          </p:nvPr>
        </p:nvSpPr>
        <p:spPr>
          <a:xfrm>
            <a:off x="323528" y="1672208"/>
            <a:ext cx="8820472" cy="4709120"/>
          </a:xfrm>
        </p:spPr>
        <p:txBody>
          <a:bodyPr>
            <a:normAutofit/>
          </a:bodyPr>
          <a:lstStyle/>
          <a:p>
            <a:r>
              <a:rPr lang="fr-BE" b="1" dirty="0" smtClean="0"/>
              <a:t>débit</a:t>
            </a:r>
          </a:p>
          <a:p>
            <a:pPr marL="320040" lvl="1" indent="0">
              <a:spcBef>
                <a:spcPts val="0"/>
              </a:spcBef>
              <a:buNone/>
            </a:pPr>
            <a:r>
              <a:rPr lang="fr-BE" sz="2800" dirty="0" smtClean="0"/>
              <a:t>plus un locuteur a un accent régional perçu comme marqué, plus il parle lentement</a:t>
            </a:r>
          </a:p>
          <a:p>
            <a:r>
              <a:rPr lang="fr-BE" b="1" dirty="0" smtClean="0"/>
              <a:t>analyse quantitative</a:t>
            </a:r>
          </a:p>
          <a:p>
            <a:pPr marL="320040" lvl="1" indent="0">
              <a:spcBef>
                <a:spcPts val="0"/>
              </a:spcBef>
              <a:buNone/>
            </a:pPr>
            <a:r>
              <a:rPr lang="fr-BE" sz="2800" dirty="0"/>
              <a:t>s</a:t>
            </a:r>
            <a:r>
              <a:rPr lang="fr-BE" sz="2800" dirty="0" smtClean="0"/>
              <a:t>elon les 4 villes, manières typiques de </a:t>
            </a:r>
            <a:r>
              <a:rPr lang="fr-BE" sz="2800" dirty="0"/>
              <a:t>réaliser </a:t>
            </a:r>
            <a:endParaRPr lang="fr-BE" sz="2800" dirty="0" smtClean="0"/>
          </a:p>
          <a:p>
            <a:pPr marL="320040" lvl="1" indent="0">
              <a:spcBef>
                <a:spcPts val="0"/>
              </a:spcBef>
              <a:buNone/>
            </a:pPr>
            <a:r>
              <a:rPr lang="fr-BE" sz="2800" dirty="0" smtClean="0"/>
              <a:t>les </a:t>
            </a:r>
            <a:r>
              <a:rPr lang="fr-BE" sz="2800" dirty="0"/>
              <a:t>différences de hauteur dans les contours </a:t>
            </a:r>
            <a:r>
              <a:rPr lang="fr-BE" sz="2800" dirty="0" err="1"/>
              <a:t>continuatifs</a:t>
            </a:r>
            <a:r>
              <a:rPr lang="fr-BE" sz="2800" dirty="0"/>
              <a:t> </a:t>
            </a:r>
            <a:endParaRPr lang="fr-BE" sz="2800" dirty="0" smtClean="0"/>
          </a:p>
          <a:p>
            <a:pPr marL="320040" lvl="1" indent="0">
              <a:spcBef>
                <a:spcPts val="0"/>
              </a:spcBef>
              <a:buNone/>
            </a:pPr>
            <a:r>
              <a:rPr lang="fr-BE" sz="2800" dirty="0" smtClean="0"/>
              <a:t>et finaux</a:t>
            </a:r>
            <a:endParaRPr lang="fr-BE" sz="2800" b="1" dirty="0" smtClean="0"/>
          </a:p>
          <a:p>
            <a:r>
              <a:rPr lang="fr-BE" b="1" dirty="0"/>
              <a:t>a</a:t>
            </a:r>
            <a:r>
              <a:rPr lang="fr-BE" b="1" dirty="0" smtClean="0"/>
              <a:t>nalyse qualitative</a:t>
            </a:r>
          </a:p>
          <a:p>
            <a:pPr marL="320040" lvl="1" indent="0">
              <a:spcBef>
                <a:spcPts val="0"/>
              </a:spcBef>
              <a:buNone/>
            </a:pPr>
            <a:r>
              <a:rPr lang="fr-BE" sz="2800" dirty="0"/>
              <a:t>p</a:t>
            </a:r>
            <a:r>
              <a:rPr lang="fr-BE" sz="2800" dirty="0" smtClean="0"/>
              <a:t>eu de clausules marquées </a:t>
            </a:r>
          </a:p>
          <a:p>
            <a:pPr marL="320040" lvl="1" indent="0">
              <a:spcBef>
                <a:spcPts val="0"/>
              </a:spcBef>
              <a:buNone/>
            </a:pPr>
            <a:r>
              <a:rPr lang="fr-BE" sz="2800" dirty="0" smtClean="0"/>
              <a:t>prédominance du trait de durée (syllabe pénultième)</a:t>
            </a:r>
          </a:p>
        </p:txBody>
      </p:sp>
    </p:spTree>
    <p:extLst>
      <p:ext uri="{BB962C8B-B14F-4D97-AF65-F5344CB8AC3E}">
        <p14:creationId xmlns:p14="http://schemas.microsoft.com/office/powerpoint/2010/main" val="4084898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130920" y="1295400"/>
            <a:ext cx="8882160" cy="1828800"/>
          </a:xfrm>
        </p:spPr>
        <p:txBody>
          <a:bodyPr>
            <a:noAutofit/>
          </a:bodyPr>
          <a:lstStyle/>
          <a:p>
            <a:r>
              <a:rPr lang="fr-BE" dirty="0" smtClean="0"/>
              <a:t>Variation intonative</a:t>
            </a:r>
            <a:br>
              <a:rPr lang="fr-BE" dirty="0" smtClean="0"/>
            </a:br>
            <a:r>
              <a:rPr lang="fr-BE" dirty="0" smtClean="0"/>
              <a:t>de quelques variétés de français </a:t>
            </a:r>
            <a:br>
              <a:rPr lang="fr-BE" dirty="0" smtClean="0"/>
            </a:br>
            <a:r>
              <a:rPr lang="fr-BE" dirty="0" smtClean="0"/>
              <a:t>parlé en Belgique</a:t>
            </a:r>
            <a:endParaRPr lang="fr-BE" dirty="0"/>
          </a:p>
        </p:txBody>
      </p:sp>
      <p:sp>
        <p:nvSpPr>
          <p:cNvPr id="2" name="Sous-titre 1"/>
          <p:cNvSpPr>
            <a:spLocks noGrp="1"/>
          </p:cNvSpPr>
          <p:nvPr>
            <p:ph type="subTitle" idx="1"/>
          </p:nvPr>
        </p:nvSpPr>
        <p:spPr>
          <a:xfrm>
            <a:off x="2362200" y="6050037"/>
            <a:ext cx="6781800" cy="685800"/>
          </a:xfrm>
        </p:spPr>
        <p:txBody>
          <a:bodyPr>
            <a:normAutofit/>
          </a:bodyPr>
          <a:lstStyle/>
          <a:p>
            <a:pPr algn="ctr"/>
            <a:r>
              <a:rPr lang="fr-BE" sz="2800" dirty="0" smtClean="0"/>
              <a:t>Journées PFC | Paris | 6 – 8 décembre 2012</a:t>
            </a:r>
            <a:endParaRPr lang="fr-BE" sz="2800" dirty="0"/>
          </a:p>
        </p:txBody>
      </p:sp>
      <p:sp>
        <p:nvSpPr>
          <p:cNvPr id="4" name="ZoneTexte 3"/>
          <p:cNvSpPr txBox="1"/>
          <p:nvPr/>
        </p:nvSpPr>
        <p:spPr>
          <a:xfrm>
            <a:off x="2383184" y="4509120"/>
            <a:ext cx="6552728" cy="1200329"/>
          </a:xfrm>
          <a:prstGeom prst="rect">
            <a:avLst/>
          </a:prstGeom>
          <a:noFill/>
        </p:spPr>
        <p:txBody>
          <a:bodyPr wrap="square" rtlCol="0">
            <a:spAutoFit/>
          </a:bodyPr>
          <a:lstStyle/>
          <a:p>
            <a:r>
              <a:rPr lang="fr-BE" sz="2400" dirty="0" smtClean="0">
                <a:solidFill>
                  <a:schemeClr val="tx2"/>
                </a:solidFill>
              </a:rPr>
              <a:t>Alice Bardiaux, FNRS – UCL </a:t>
            </a:r>
          </a:p>
          <a:p>
            <a:r>
              <a:rPr lang="fr-BE" sz="2400" dirty="0" smtClean="0">
                <a:solidFill>
                  <a:schemeClr val="tx2"/>
                </a:solidFill>
              </a:rPr>
              <a:t>Anne Catherine Simon, UCL</a:t>
            </a:r>
          </a:p>
          <a:p>
            <a:r>
              <a:rPr lang="fr-BE" sz="2400" dirty="0" smtClean="0">
                <a:solidFill>
                  <a:schemeClr val="tx2"/>
                </a:solidFill>
              </a:rPr>
              <a:t>Jean-Philippe Goldman, Université de Genève</a:t>
            </a:r>
            <a:endParaRPr lang="fr-BE" sz="2400" dirty="0">
              <a:solidFill>
                <a:schemeClr val="tx2"/>
              </a:solidFill>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6060810"/>
            <a:ext cx="928402" cy="858965"/>
          </a:xfrm>
          <a:prstGeom prst="rect">
            <a:avLst/>
          </a:prstGeom>
        </p:spPr>
      </p:pic>
    </p:spTree>
    <p:extLst>
      <p:ext uri="{BB962C8B-B14F-4D97-AF65-F5344CB8AC3E}">
        <p14:creationId xmlns:p14="http://schemas.microsoft.com/office/powerpoint/2010/main" val="40195346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Des stéréotypes prosodiques (?)</a:t>
            </a:r>
            <a:endParaRPr lang="fr-BE" dirty="0"/>
          </a:p>
        </p:txBody>
      </p:sp>
      <p:sp>
        <p:nvSpPr>
          <p:cNvPr id="3" name="Espace réservé du contenu 2"/>
          <p:cNvSpPr>
            <a:spLocks noGrp="1"/>
          </p:cNvSpPr>
          <p:nvPr>
            <p:ph sz="quarter" idx="1"/>
          </p:nvPr>
        </p:nvSpPr>
        <p:spPr>
          <a:xfrm>
            <a:off x="179512" y="1885528"/>
            <a:ext cx="8964488" cy="4495800"/>
          </a:xfrm>
        </p:spPr>
        <p:txBody>
          <a:bodyPr/>
          <a:lstStyle/>
          <a:p>
            <a:pPr marL="0" indent="0">
              <a:buNone/>
            </a:pPr>
            <a:r>
              <a:rPr lang="fr-BE" sz="3200" dirty="0" smtClean="0"/>
              <a:t>Les Belges…</a:t>
            </a:r>
          </a:p>
          <a:p>
            <a:pPr marL="0" indent="0">
              <a:buNone/>
            </a:pPr>
            <a:endParaRPr lang="fr-BE" sz="3200" dirty="0" smtClean="0"/>
          </a:p>
          <a:p>
            <a:pPr>
              <a:buFont typeface="Wingdings" pitchFamily="2" charset="2"/>
              <a:buChar char="q"/>
            </a:pPr>
            <a:r>
              <a:rPr lang="fr-BE" sz="3200" dirty="0" smtClean="0"/>
              <a:t>parlent plus lentement et allongent plus de voyelles</a:t>
            </a:r>
          </a:p>
          <a:p>
            <a:pPr>
              <a:buFont typeface="Wingdings" pitchFamily="2" charset="2"/>
              <a:buChar char="q"/>
            </a:pPr>
            <a:endParaRPr lang="fr-BE" sz="3200" dirty="0" smtClean="0"/>
          </a:p>
          <a:p>
            <a:pPr>
              <a:buFont typeface="Wingdings" pitchFamily="2" charset="2"/>
              <a:buChar char="q"/>
            </a:pPr>
            <a:r>
              <a:rPr lang="fr-BE" sz="3200" dirty="0"/>
              <a:t>r</a:t>
            </a:r>
            <a:r>
              <a:rPr lang="fr-BE" sz="3200" dirty="0" smtClean="0"/>
              <a:t>éalisent des accentuations et des contours intonatifs inattendus</a:t>
            </a:r>
          </a:p>
          <a:p>
            <a:pPr>
              <a:buFont typeface="Wingdings" pitchFamily="2" charset="2"/>
              <a:buChar char="q"/>
            </a:pPr>
            <a:endParaRPr lang="fr-BE" dirty="0"/>
          </a:p>
        </p:txBody>
      </p:sp>
    </p:spTree>
    <p:extLst>
      <p:ext uri="{BB962C8B-B14F-4D97-AF65-F5344CB8AC3E}">
        <p14:creationId xmlns:p14="http://schemas.microsoft.com/office/powerpoint/2010/main" val="2749360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p:txBody>
          <a:bodyPr/>
          <a:lstStyle/>
          <a:p>
            <a:pPr marL="457200" indent="-457200">
              <a:buFont typeface="Wingdings" pitchFamily="2" charset="2"/>
              <a:buChar char="§"/>
            </a:pPr>
            <a:r>
              <a:rPr lang="fr-BE" dirty="0"/>
              <a:t>d</a:t>
            </a:r>
            <a:r>
              <a:rPr lang="fr-BE" dirty="0" smtClean="0"/>
              <a:t>onnées</a:t>
            </a:r>
          </a:p>
          <a:p>
            <a:pPr marL="457200" indent="-457200">
              <a:buFont typeface="Wingdings" pitchFamily="2" charset="2"/>
              <a:buChar char="§"/>
            </a:pPr>
            <a:r>
              <a:rPr lang="fr-BE" dirty="0"/>
              <a:t>c</a:t>
            </a:r>
            <a:r>
              <a:rPr lang="fr-BE" dirty="0" smtClean="0"/>
              <a:t>aractérisation perceptive des données</a:t>
            </a:r>
          </a:p>
          <a:p>
            <a:pPr marL="457200" indent="-457200">
              <a:buFont typeface="Wingdings" pitchFamily="2" charset="2"/>
              <a:buChar char="§"/>
            </a:pPr>
            <a:r>
              <a:rPr lang="fr-BE" dirty="0" smtClean="0"/>
              <a:t>annotation</a:t>
            </a:r>
            <a:endParaRPr lang="fr-BE" dirty="0"/>
          </a:p>
        </p:txBody>
      </p:sp>
      <p:sp>
        <p:nvSpPr>
          <p:cNvPr id="3" name="Titre 2"/>
          <p:cNvSpPr>
            <a:spLocks noGrp="1"/>
          </p:cNvSpPr>
          <p:nvPr>
            <p:ph type="title"/>
          </p:nvPr>
        </p:nvSpPr>
        <p:spPr/>
        <p:txBody>
          <a:bodyPr/>
          <a:lstStyle/>
          <a:p>
            <a:r>
              <a:rPr lang="fr-BE" dirty="0"/>
              <a:t>c</a:t>
            </a:r>
            <a:r>
              <a:rPr lang="fr-BE" dirty="0" smtClean="0"/>
              <a:t>orpus et méthode</a:t>
            </a:r>
            <a:endParaRPr lang="fr-BE" dirty="0"/>
          </a:p>
        </p:txBody>
      </p:sp>
    </p:spTree>
    <p:extLst>
      <p:ext uri="{BB962C8B-B14F-4D97-AF65-F5344CB8AC3E}">
        <p14:creationId xmlns:p14="http://schemas.microsoft.com/office/powerpoint/2010/main" val="34615069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données : 4 points d’enquêtes PFC</a:t>
            </a:r>
            <a:endParaRPr lang="fr-BE" dirty="0"/>
          </a:p>
        </p:txBody>
      </p:sp>
      <p:pic>
        <p:nvPicPr>
          <p:cNvPr id="1026" name="Picture 2"/>
          <p:cNvPicPr>
            <a:picLocks noGrp="1" noChangeAspect="1" noChangeArrowheads="1"/>
          </p:cNvPicPr>
          <p:nvPr>
            <p:ph sz="quarter" idx="1"/>
          </p:nvPr>
        </p:nvPicPr>
        <p:blipFill rotWithShape="1">
          <a:blip r:embed="rId3">
            <a:extLst>
              <a:ext uri="{28A0092B-C50C-407E-A947-70E740481C1C}">
                <a14:useLocalDpi xmlns:a14="http://schemas.microsoft.com/office/drawing/2010/main" val="0"/>
              </a:ext>
            </a:extLst>
          </a:blip>
          <a:srcRect l="3323" t="4431" r="6808" b="4101"/>
          <a:stretch/>
        </p:blipFill>
        <p:spPr bwMode="auto">
          <a:xfrm>
            <a:off x="49465" y="1828800"/>
            <a:ext cx="5530647" cy="4719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e 2"/>
          <p:cNvGrpSpPr/>
          <p:nvPr/>
        </p:nvGrpSpPr>
        <p:grpSpPr>
          <a:xfrm>
            <a:off x="1288328" y="3284984"/>
            <a:ext cx="3858464" cy="974073"/>
            <a:chOff x="1432344" y="3284984"/>
            <a:chExt cx="3858464" cy="974073"/>
          </a:xfrm>
        </p:grpSpPr>
        <p:sp>
          <p:nvSpPr>
            <p:cNvPr id="4" name="Ellipse 3"/>
            <p:cNvSpPr/>
            <p:nvPr/>
          </p:nvSpPr>
          <p:spPr>
            <a:xfrm>
              <a:off x="2965532" y="3284984"/>
              <a:ext cx="720080" cy="360040"/>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Ellipse 5"/>
            <p:cNvSpPr/>
            <p:nvPr/>
          </p:nvSpPr>
          <p:spPr>
            <a:xfrm>
              <a:off x="1432344" y="3800614"/>
              <a:ext cx="720080" cy="360040"/>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Ellipse 6"/>
            <p:cNvSpPr/>
            <p:nvPr/>
          </p:nvSpPr>
          <p:spPr>
            <a:xfrm>
              <a:off x="3354855" y="3899017"/>
              <a:ext cx="720080" cy="360040"/>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Ellipse 7"/>
            <p:cNvSpPr/>
            <p:nvPr/>
          </p:nvSpPr>
          <p:spPr>
            <a:xfrm>
              <a:off x="4570728" y="3607297"/>
              <a:ext cx="720080" cy="360040"/>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
        <p:nvSpPr>
          <p:cNvPr id="9" name="ZoneTexte 8"/>
          <p:cNvSpPr txBox="1"/>
          <p:nvPr/>
        </p:nvSpPr>
        <p:spPr>
          <a:xfrm>
            <a:off x="5580112" y="1998419"/>
            <a:ext cx="3384376" cy="3877985"/>
          </a:xfrm>
          <a:prstGeom prst="rect">
            <a:avLst/>
          </a:prstGeom>
          <a:noFill/>
        </p:spPr>
        <p:txBody>
          <a:bodyPr wrap="square" rtlCol="0">
            <a:spAutoFit/>
          </a:bodyPr>
          <a:lstStyle/>
          <a:p>
            <a:r>
              <a:rPr lang="fr-BE" sz="2800" dirty="0" smtClean="0"/>
              <a:t>6 locuteurs / ville</a:t>
            </a:r>
          </a:p>
          <a:p>
            <a:endParaRPr lang="fr-BE" sz="2800" dirty="0" smtClean="0"/>
          </a:p>
          <a:p>
            <a:r>
              <a:rPr lang="fr-BE" sz="2800" dirty="0" smtClean="0"/>
              <a:t>Lecture</a:t>
            </a:r>
            <a:endParaRPr lang="fr-BE" sz="2400" dirty="0" smtClean="0"/>
          </a:p>
          <a:p>
            <a:endParaRPr lang="fr-BE" sz="2400" dirty="0"/>
          </a:p>
          <a:p>
            <a:r>
              <a:rPr lang="fr-BE" sz="2800" dirty="0" smtClean="0"/>
              <a:t>Comparabilité </a:t>
            </a:r>
          </a:p>
          <a:p>
            <a:r>
              <a:rPr lang="fr-BE" sz="2800" dirty="0" smtClean="0"/>
              <a:t>des données</a:t>
            </a:r>
          </a:p>
          <a:p>
            <a:endParaRPr lang="fr-BE" sz="1000" dirty="0" smtClean="0"/>
          </a:p>
          <a:p>
            <a:r>
              <a:rPr lang="fr-BE" sz="2400" dirty="0" smtClean="0"/>
              <a:t>(neutralisation des aspects lexicaux, syntaxiques et situationnels)</a:t>
            </a:r>
            <a:endParaRPr lang="fr-BE" sz="2400" dirty="0"/>
          </a:p>
        </p:txBody>
      </p:sp>
    </p:spTree>
    <p:extLst>
      <p:ext uri="{BB962C8B-B14F-4D97-AF65-F5344CB8AC3E}">
        <p14:creationId xmlns:p14="http://schemas.microsoft.com/office/powerpoint/2010/main" val="3811675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c</a:t>
            </a:r>
            <a:r>
              <a:rPr lang="fr-BE" dirty="0" smtClean="0"/>
              <a:t>aractérisation perceptive</a:t>
            </a:r>
            <a:endParaRPr lang="fr-BE" dirty="0"/>
          </a:p>
        </p:txBody>
      </p:sp>
      <p:sp>
        <p:nvSpPr>
          <p:cNvPr id="3" name="Espace réservé du contenu 2"/>
          <p:cNvSpPr>
            <a:spLocks noGrp="1"/>
          </p:cNvSpPr>
          <p:nvPr>
            <p:ph sz="quarter" idx="1"/>
          </p:nvPr>
        </p:nvSpPr>
        <p:spPr/>
        <p:txBody>
          <a:bodyPr/>
          <a:lstStyle/>
          <a:p>
            <a:r>
              <a:rPr lang="fr-BE" dirty="0" smtClean="0"/>
              <a:t>24 locuteurs belges </a:t>
            </a:r>
            <a:r>
              <a:rPr lang="fr-BE" dirty="0">
                <a:sym typeface="Wingdings" pitchFamily="2" charset="2"/>
              </a:rPr>
              <a:t>/</a:t>
            </a:r>
            <a:r>
              <a:rPr lang="fr-BE" dirty="0" smtClean="0">
                <a:sym typeface="Wingdings" pitchFamily="2" charset="2"/>
              </a:rPr>
              <a:t> </a:t>
            </a:r>
            <a:r>
              <a:rPr lang="fr-BE" dirty="0" smtClean="0"/>
              <a:t>155 auditeurs belges</a:t>
            </a:r>
          </a:p>
          <a:p>
            <a:r>
              <a:rPr lang="fr-BE" dirty="0" smtClean="0"/>
              <a:t>degré d’accent + origine géographique</a:t>
            </a:r>
            <a:endParaRPr lang="fr-BE" dirty="0"/>
          </a:p>
        </p:txBody>
      </p:sp>
      <p:grpSp>
        <p:nvGrpSpPr>
          <p:cNvPr id="6" name="Groupe 5"/>
          <p:cNvGrpSpPr/>
          <p:nvPr/>
        </p:nvGrpSpPr>
        <p:grpSpPr>
          <a:xfrm>
            <a:off x="107504" y="2852936"/>
            <a:ext cx="8928992" cy="3960440"/>
            <a:chOff x="107504" y="2780928"/>
            <a:chExt cx="8928992" cy="3960440"/>
          </a:xfrm>
        </p:grpSpPr>
        <p:graphicFrame>
          <p:nvGraphicFramePr>
            <p:cNvPr id="4" name="Graphique 3"/>
            <p:cNvGraphicFramePr/>
            <p:nvPr>
              <p:extLst>
                <p:ext uri="{D42A27DB-BD31-4B8C-83A1-F6EECF244321}">
                  <p14:modId xmlns:p14="http://schemas.microsoft.com/office/powerpoint/2010/main" val="1349647887"/>
                </p:ext>
              </p:extLst>
            </p:nvPr>
          </p:nvGraphicFramePr>
          <p:xfrm>
            <a:off x="107504" y="2780928"/>
            <a:ext cx="7524328" cy="3960440"/>
          </p:xfrm>
          <a:graphic>
            <a:graphicData uri="http://schemas.openxmlformats.org/drawingml/2006/chart">
              <c:chart xmlns:c="http://schemas.openxmlformats.org/drawingml/2006/chart" xmlns:r="http://schemas.openxmlformats.org/officeDocument/2006/relationships" r:id="rId3"/>
            </a:graphicData>
          </a:graphic>
        </p:graphicFrame>
        <p:sp>
          <p:nvSpPr>
            <p:cNvPr id="5" name="ZoneTexte 4"/>
            <p:cNvSpPr txBox="1"/>
            <p:nvPr/>
          </p:nvSpPr>
          <p:spPr>
            <a:xfrm>
              <a:off x="7740352" y="3843576"/>
              <a:ext cx="1296144" cy="1200329"/>
            </a:xfrm>
            <a:prstGeom prst="rect">
              <a:avLst/>
            </a:prstGeom>
            <a:noFill/>
          </p:spPr>
          <p:txBody>
            <a:bodyPr wrap="square" rtlCol="0">
              <a:spAutoFit/>
            </a:bodyPr>
            <a:lstStyle/>
            <a:p>
              <a:r>
                <a:rPr lang="fr-BE" b="1" dirty="0" smtClean="0">
                  <a:solidFill>
                    <a:schemeClr val="accent1"/>
                  </a:solidFill>
                </a:rPr>
                <a:t>Bruxelles</a:t>
              </a:r>
            </a:p>
            <a:p>
              <a:r>
                <a:rPr lang="fr-BE" b="1" dirty="0" smtClean="0">
                  <a:solidFill>
                    <a:schemeClr val="accent2"/>
                  </a:solidFill>
                </a:rPr>
                <a:t>Gembloux</a:t>
              </a:r>
            </a:p>
            <a:p>
              <a:r>
                <a:rPr lang="fr-BE" b="1" dirty="0" smtClean="0">
                  <a:solidFill>
                    <a:schemeClr val="accent3"/>
                  </a:solidFill>
                </a:rPr>
                <a:t>Liège</a:t>
              </a:r>
            </a:p>
            <a:p>
              <a:r>
                <a:rPr lang="fr-BE" b="1" dirty="0" smtClean="0">
                  <a:solidFill>
                    <a:srgbClr val="993366"/>
                  </a:solidFill>
                </a:rPr>
                <a:t>Tournai</a:t>
              </a:r>
              <a:endParaRPr lang="fr-BE" b="1" dirty="0">
                <a:solidFill>
                  <a:srgbClr val="993366"/>
                </a:solidFill>
              </a:endParaRPr>
            </a:p>
          </p:txBody>
        </p:sp>
      </p:grpSp>
      <p:sp>
        <p:nvSpPr>
          <p:cNvPr id="7" name="Rectangle 6"/>
          <p:cNvSpPr/>
          <p:nvPr/>
        </p:nvSpPr>
        <p:spPr>
          <a:xfrm>
            <a:off x="323528" y="5949280"/>
            <a:ext cx="7416824"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542806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3600" dirty="0" smtClean="0"/>
              <a:t>NB : </a:t>
            </a:r>
            <a:r>
              <a:rPr lang="fr-BE" dirty="0" smtClean="0"/>
              <a:t>transcription</a:t>
            </a:r>
            <a:endParaRPr lang="fr-BE" dirty="0"/>
          </a:p>
        </p:txBody>
      </p:sp>
      <p:sp>
        <p:nvSpPr>
          <p:cNvPr id="3" name="Espace réservé du contenu 2"/>
          <p:cNvSpPr>
            <a:spLocks noGrp="1"/>
          </p:cNvSpPr>
          <p:nvPr>
            <p:ph sz="quarter" idx="1"/>
          </p:nvPr>
        </p:nvSpPr>
        <p:spPr>
          <a:xfrm>
            <a:off x="612648" y="1873460"/>
            <a:ext cx="8153400" cy="4495800"/>
          </a:xfrm>
        </p:spPr>
        <p:txBody>
          <a:bodyPr/>
          <a:lstStyle/>
          <a:p>
            <a:r>
              <a:rPr lang="fr-BE" dirty="0" smtClean="0"/>
              <a:t>transcription manuelle</a:t>
            </a:r>
          </a:p>
          <a:p>
            <a:endParaRPr lang="fr-BE" dirty="0" smtClean="0"/>
          </a:p>
          <a:p>
            <a:r>
              <a:rPr lang="fr-BE" dirty="0" smtClean="0"/>
              <a:t>exclusion </a:t>
            </a:r>
            <a:r>
              <a:rPr lang="fr-BE" dirty="0"/>
              <a:t>des divergences et des </a:t>
            </a:r>
            <a:r>
              <a:rPr lang="fr-BE" dirty="0" err="1" smtClean="0"/>
              <a:t>disfluences</a:t>
            </a:r>
            <a:endParaRPr lang="fr-BE" dirty="0" smtClean="0"/>
          </a:p>
          <a:p>
            <a:endParaRPr lang="fr-BE" dirty="0" smtClean="0"/>
          </a:p>
          <a:p>
            <a:r>
              <a:rPr lang="fr-BE" dirty="0"/>
              <a:t>s</a:t>
            </a:r>
            <a:r>
              <a:rPr lang="fr-BE" dirty="0" smtClean="0"/>
              <a:t>egmentation et alignement semi-automatique (</a:t>
            </a:r>
            <a:r>
              <a:rPr lang="fr-BE" dirty="0" err="1" smtClean="0"/>
              <a:t>Praat</a:t>
            </a:r>
            <a:r>
              <a:rPr lang="fr-BE" dirty="0" smtClean="0"/>
              <a:t> - </a:t>
            </a:r>
            <a:r>
              <a:rPr lang="fr-BE" dirty="0" err="1" smtClean="0"/>
              <a:t>EasyAlign</a:t>
            </a:r>
            <a:r>
              <a:rPr lang="fr-BE" dirty="0" smtClean="0"/>
              <a:t>)</a:t>
            </a:r>
          </a:p>
          <a:p>
            <a:endParaRPr lang="fr-BE" dirty="0" smtClean="0"/>
          </a:p>
          <a:p>
            <a:r>
              <a:rPr lang="fr-BE" dirty="0"/>
              <a:t>s</a:t>
            </a:r>
            <a:r>
              <a:rPr lang="fr-BE" dirty="0" smtClean="0"/>
              <a:t>tylisation de la f0 (</a:t>
            </a:r>
            <a:r>
              <a:rPr lang="fr-BE" dirty="0" err="1" smtClean="0"/>
              <a:t>Prosogramme</a:t>
            </a:r>
            <a:r>
              <a:rPr lang="fr-BE" dirty="0" smtClean="0"/>
              <a:t>)</a:t>
            </a:r>
          </a:p>
        </p:txBody>
      </p:sp>
    </p:spTree>
    <p:extLst>
      <p:ext uri="{BB962C8B-B14F-4D97-AF65-F5344CB8AC3E}">
        <p14:creationId xmlns:p14="http://schemas.microsoft.com/office/powerpoint/2010/main" val="945871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u</a:t>
            </a:r>
            <a:r>
              <a:rPr lang="fr-BE" dirty="0" smtClean="0"/>
              <a:t>nité d’analyse et annotation</a:t>
            </a:r>
            <a:endParaRPr lang="fr-BE" dirty="0"/>
          </a:p>
        </p:txBody>
      </p:sp>
      <p:sp>
        <p:nvSpPr>
          <p:cNvPr id="3" name="Espace réservé du contenu 2"/>
          <p:cNvSpPr>
            <a:spLocks noGrp="1"/>
          </p:cNvSpPr>
          <p:nvPr>
            <p:ph sz="quarter" idx="1"/>
          </p:nvPr>
        </p:nvSpPr>
        <p:spPr>
          <a:xfrm>
            <a:off x="611560" y="2134842"/>
            <a:ext cx="8153400" cy="4495800"/>
          </a:xfrm>
        </p:spPr>
        <p:txBody>
          <a:bodyPr>
            <a:normAutofit/>
          </a:bodyPr>
          <a:lstStyle/>
          <a:p>
            <a:r>
              <a:rPr lang="fr-BE" dirty="0"/>
              <a:t>d</a:t>
            </a:r>
            <a:r>
              <a:rPr lang="fr-BE" dirty="0" smtClean="0"/>
              <a:t>écoupage semi-automatique en GA </a:t>
            </a:r>
          </a:p>
          <a:p>
            <a:endParaRPr lang="fr-BE" dirty="0" smtClean="0"/>
          </a:p>
          <a:p>
            <a:endParaRPr lang="fr-BE" dirty="0" smtClean="0"/>
          </a:p>
          <a:p>
            <a:endParaRPr lang="fr-BE" dirty="0" smtClean="0"/>
          </a:p>
          <a:p>
            <a:pPr marL="0" indent="0">
              <a:buNone/>
            </a:pPr>
            <a:r>
              <a:rPr lang="fr-BE" dirty="0"/>
              <a:t>	</a:t>
            </a:r>
            <a:r>
              <a:rPr lang="fr-BE" dirty="0" smtClean="0"/>
              <a:t>						</a:t>
            </a:r>
            <a:endParaRPr lang="fr-BE" sz="2000" b="1" dirty="0" smtClean="0">
              <a:solidFill>
                <a:srgbClr val="993366"/>
              </a:solidFill>
            </a:endParaRPr>
          </a:p>
        </p:txBody>
      </p:sp>
    </p:spTree>
    <p:extLst>
      <p:ext uri="{BB962C8B-B14F-4D97-AF65-F5344CB8AC3E}">
        <p14:creationId xmlns:p14="http://schemas.microsoft.com/office/powerpoint/2010/main" val="33738979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édian">
  <a:themeElements>
    <a:clrScheme name="Technique">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Mé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é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1036</TotalTime>
  <Words>3371</Words>
  <Application>Microsoft Office PowerPoint</Application>
  <PresentationFormat>Affichage à l'écran (4:3)</PresentationFormat>
  <Paragraphs>370</Paragraphs>
  <Slides>35</Slides>
  <Notes>35</Notes>
  <HiddenSlides>1</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35</vt:i4>
      </vt:variant>
    </vt:vector>
  </HeadingPairs>
  <TitlesOfParts>
    <vt:vector size="41" baseType="lpstr">
      <vt:lpstr>Arial</vt:lpstr>
      <vt:lpstr>Tw Cen MT</vt:lpstr>
      <vt:lpstr>Wingdings</vt:lpstr>
      <vt:lpstr>Calibri</vt:lpstr>
      <vt:lpstr>Wingdings 2</vt:lpstr>
      <vt:lpstr>Médian</vt:lpstr>
      <vt:lpstr>Variation intonative de quelques variétés de français  parlé en Belgique</vt:lpstr>
      <vt:lpstr>Plan de l’exposé</vt:lpstr>
      <vt:lpstr>introduction</vt:lpstr>
      <vt:lpstr>Des stéréotypes prosodiques (?)</vt:lpstr>
      <vt:lpstr>corpus et méthode</vt:lpstr>
      <vt:lpstr>données : 4 points d’enquêtes PFC</vt:lpstr>
      <vt:lpstr>caractérisation perceptive</vt:lpstr>
      <vt:lpstr>NB : transcription</vt:lpstr>
      <vt:lpstr>unité d’analyse et annotation</vt:lpstr>
      <vt:lpstr>découpage automatique en GA (Mertens 1993)</vt:lpstr>
      <vt:lpstr>unité d’analyse et annotation</vt:lpstr>
      <vt:lpstr>annotation automatique de la structure accentuelle</vt:lpstr>
      <vt:lpstr>unité d’analyse et annotation</vt:lpstr>
      <vt:lpstr>détection automatique des proéminences</vt:lpstr>
      <vt:lpstr>unité d’analyse et annotation</vt:lpstr>
      <vt:lpstr>découpage automatique en GI (Mertens 1993)</vt:lpstr>
      <vt:lpstr>annotation prosodique des clausules</vt:lpstr>
      <vt:lpstr>annotation perceptive du marquage régional</vt:lpstr>
      <vt:lpstr>vitesse de parole et d’articulation</vt:lpstr>
      <vt:lpstr>vitesse de parole et d’articulation</vt:lpstr>
      <vt:lpstr>vitesse de parole et d’articulation</vt:lpstr>
      <vt:lpstr>clausules</vt:lpstr>
      <vt:lpstr>analyse quantitative</vt:lpstr>
      <vt:lpstr>analyse quantitative</vt:lpstr>
      <vt:lpstr>analyse quantitative</vt:lpstr>
      <vt:lpstr>écarts mélodiques typiques pour les 4 villes</vt:lpstr>
      <vt:lpstr>écarts mélodiques typiques pour les 4 villes</vt:lpstr>
      <vt:lpstr>analyse qualitative</vt:lpstr>
      <vt:lpstr>analyse qualitative : traits en jeu</vt:lpstr>
      <vt:lpstr>analyse qualitative : nombre de traits</vt:lpstr>
      <vt:lpstr>analyse qualitative : l’allongement</vt:lpstr>
      <vt:lpstr>conclusion</vt:lpstr>
      <vt:lpstr>apports méthodologiques</vt:lpstr>
      <vt:lpstr>synthèse des résultats</vt:lpstr>
      <vt:lpstr>Variation intonative de quelques variétés de français  parlé en Belgique</vt:lpstr>
    </vt:vector>
  </TitlesOfParts>
  <Company>Université Catholique de Louvain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prosodie de quelques variétés de français parlées en Belgique</dc:title>
  <dc:creator>Alice Bardiaux</dc:creator>
  <cp:lastModifiedBy>Alice</cp:lastModifiedBy>
  <cp:revision>176</cp:revision>
  <cp:lastPrinted>2012-12-03T09:36:24Z</cp:lastPrinted>
  <dcterms:created xsi:type="dcterms:W3CDTF">2012-11-23T13:12:43Z</dcterms:created>
  <dcterms:modified xsi:type="dcterms:W3CDTF">2012-12-04T11:09:11Z</dcterms:modified>
</cp:coreProperties>
</file>