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60"/>
  </p:notesMasterIdLst>
  <p:sldIdLst>
    <p:sldId id="256" r:id="rId2"/>
    <p:sldId id="258" r:id="rId3"/>
    <p:sldId id="264" r:id="rId4"/>
    <p:sldId id="284" r:id="rId5"/>
    <p:sldId id="260" r:id="rId6"/>
    <p:sldId id="283" r:id="rId7"/>
    <p:sldId id="265" r:id="rId8"/>
    <p:sldId id="261" r:id="rId9"/>
    <p:sldId id="266" r:id="rId10"/>
    <p:sldId id="267" r:id="rId11"/>
    <p:sldId id="272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310" r:id="rId21"/>
    <p:sldId id="311" r:id="rId22"/>
    <p:sldId id="319" r:id="rId23"/>
    <p:sldId id="307" r:id="rId24"/>
    <p:sldId id="308" r:id="rId25"/>
    <p:sldId id="309" r:id="rId26"/>
    <p:sldId id="282" r:id="rId27"/>
    <p:sldId id="317" r:id="rId28"/>
    <p:sldId id="318" r:id="rId29"/>
    <p:sldId id="320" r:id="rId30"/>
    <p:sldId id="316" r:id="rId31"/>
    <p:sldId id="303" r:id="rId32"/>
    <p:sldId id="306" r:id="rId33"/>
    <p:sldId id="322" r:id="rId34"/>
    <p:sldId id="325" r:id="rId35"/>
    <p:sldId id="323" r:id="rId36"/>
    <p:sldId id="324" r:id="rId37"/>
    <p:sldId id="304" r:id="rId38"/>
    <p:sldId id="305" r:id="rId39"/>
    <p:sldId id="302" r:id="rId40"/>
    <p:sldId id="299" r:id="rId41"/>
    <p:sldId id="281" r:id="rId42"/>
    <p:sldId id="298" r:id="rId43"/>
    <p:sldId id="288" r:id="rId44"/>
    <p:sldId id="289" r:id="rId45"/>
    <p:sldId id="290" r:id="rId46"/>
    <p:sldId id="295" r:id="rId47"/>
    <p:sldId id="297" r:id="rId48"/>
    <p:sldId id="285" r:id="rId49"/>
    <p:sldId id="262" r:id="rId50"/>
    <p:sldId id="287" r:id="rId51"/>
    <p:sldId id="296" r:id="rId52"/>
    <p:sldId id="286" r:id="rId53"/>
    <p:sldId id="263" r:id="rId54"/>
    <p:sldId id="300" r:id="rId55"/>
    <p:sldId id="301" r:id="rId56"/>
    <p:sldId id="321" r:id="rId57"/>
    <p:sldId id="257" r:id="rId58"/>
    <p:sldId id="259" r:id="rId5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SILDoulos IPA93" panose="00000400000000000000" pitchFamily="2" charset="2"/>
      <p:regular r:id="rId65"/>
      <p:bold r:id="rId66"/>
      <p:italic r:id="rId67"/>
      <p:boldItalic r:id="rId68"/>
    </p:embeddedFont>
    <p:embeddedFont>
      <p:font typeface="Tahoma" panose="020B0604030504040204" pitchFamily="34" charset="0"/>
      <p:regular r:id="rId69"/>
      <p:bold r:id="rId70"/>
    </p:embeddedFont>
    <p:embeddedFont>
      <p:font typeface="Trebuchet MS" panose="020B0603020202020204" pitchFamily="34" charset="0"/>
      <p:regular r:id="rId71"/>
      <p:bold r:id="rId72"/>
      <p:italic r:id="rId73"/>
      <p:boldItalic r:id="rId74"/>
    </p:embeddedFont>
    <p:embeddedFont>
      <p:font typeface="Georgia" panose="02040502050405020303" pitchFamily="18" charset="0"/>
      <p:regular r:id="rId75"/>
      <p:bold r:id="rId76"/>
      <p:italic r:id="rId77"/>
      <p:boldItalic r:id="rId78"/>
    </p:embeddedFont>
    <p:embeddedFont>
      <p:font typeface="Wingdings 2" panose="05020102010507070707" pitchFamily="18" charset="2"/>
      <p:regular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98F04-982B-4F37-81F2-0E1AC9D6270E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7406-DE43-4405-B2EF-0FFF53A1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3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70118-48B3-464B-BEA4-681FD6F88291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81" tIns="43241" rIns="86481" bIns="43241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BB9DC-A5A1-4655-9C05-991FE1073C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38" indent="-270283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35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90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44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498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952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06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860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792DDF-8D3D-4FFA-B80E-940F75BFD09C}" type="slidenum">
              <a:rPr lang="en-US" sz="1300"/>
              <a:pPr eaLnBrk="1" hangingPunct="1"/>
              <a:t>5</a:t>
            </a:fld>
            <a:endParaRPr lang="en-US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38" indent="-270283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35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90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44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498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952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06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860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CB67D9-ECFC-421A-9F3E-BE3D669F8112}" type="slidenum">
              <a:rPr lang="en-US" sz="1300"/>
              <a:pPr eaLnBrk="1" hangingPunct="1"/>
              <a:t>8</a:t>
            </a:fld>
            <a:endParaRPr lang="en-US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38" indent="-270283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35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90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44" indent="-216227" defTabSz="914461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498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952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06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860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CB67D9-ECFC-421A-9F3E-BE3D669F8112}" type="slidenum">
              <a:rPr lang="en-US" sz="1300"/>
              <a:pPr eaLnBrk="1" hangingPunct="1"/>
              <a:t>19</a:t>
            </a:fld>
            <a:endParaRPr lang="en-US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01DFB-EBFF-4568-9D8A-B38BD587AEEF}" type="slidenum">
              <a:rPr lang="en-US"/>
              <a:pPr/>
              <a:t>20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E16C1-A69D-4BCA-86EA-D321B0433626}" type="slidenum">
              <a:rPr lang="en-US"/>
              <a:pPr/>
              <a:t>21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D6D9-23D6-4044-B133-E132D64870D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BCB7A6-00C5-466A-A10C-1B6924238C70}" type="datetime1">
              <a:rPr lang="en-US" smtClean="0"/>
              <a:t>12/5/2013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3CB9-2EF3-4297-ABB1-3279985047D5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8923-00F2-4A85-9B19-EDBA15B7D88C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050C-C35E-4CE8-926C-EEB0150053FD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00AC-C41E-46B1-AE94-186480ACF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5B66-E0BA-4642-A692-82FBB74F106E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DC4C-307C-440B-AF73-40A23DE2E1E5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8A02-4A19-4F43-9D67-4F2B87C4BF8E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F85684-2D7C-46F9-B541-A9E3FD736389}" type="datetime1">
              <a:rPr lang="en-US" smtClean="0"/>
              <a:t>12/5/2013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4E12A2-7A87-49B2-913B-96A5C497EAD0}" type="datetime1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9AA9-A569-4FEC-ADC2-557ACD95971D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D8AB-D6BF-408D-9EFD-EE761FF870DB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69FB-3AEB-45A4-B1EC-26CD569C3965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33A61C-CE3E-46C0-8926-3E359D62AF8B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C7293C-372C-4E06-8BD2-3A0E0C48BF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rier-picard.fr/loisirs-pratique/a-n-est-point-rintabe-assez-ia216b0n25432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sz="6600" i="1" dirty="0" smtClean="0"/>
              <a:t>Mie</a:t>
            </a:r>
            <a:r>
              <a:rPr lang="fr-CA" sz="6600" dirty="0" smtClean="0"/>
              <a:t> vs. </a:t>
            </a:r>
            <a:r>
              <a:rPr lang="fr-CA" sz="6600" i="1" dirty="0" smtClean="0"/>
              <a:t>point</a:t>
            </a:r>
            <a:r>
              <a:rPr lang="fr-CA" sz="6600" dirty="0" smtClean="0"/>
              <a:t> </a:t>
            </a:r>
            <a:r>
              <a:rPr lang="fr-CA" sz="6600" dirty="0" smtClean="0"/>
              <a:t>et concordance  des négations en picard</a:t>
            </a:r>
            <a:endParaRPr lang="en-US" sz="6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Julie Auger</a:t>
            </a:r>
          </a:p>
          <a:p>
            <a:r>
              <a:rPr lang="fr-CA" dirty="0" smtClean="0"/>
              <a:t>Indiana </a:t>
            </a:r>
            <a:r>
              <a:rPr lang="fr-CA" dirty="0" err="1" smtClean="0"/>
              <a:t>University</a:t>
            </a:r>
            <a:endParaRPr lang="fr-CA" dirty="0" smtClean="0"/>
          </a:p>
          <a:p>
            <a:r>
              <a:rPr lang="fr-CA" dirty="0" smtClean="0"/>
              <a:t>jauger</a:t>
            </a:r>
            <a:r>
              <a:rPr lang="en-US" dirty="0" smtClean="0"/>
              <a:t>@</a:t>
            </a:r>
            <a:r>
              <a:rPr lang="fr-CA" dirty="0" smtClean="0"/>
              <a:t>indiana.edu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</a:rPr>
              <a:t>La négation dans l’histoire du français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Ancien français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209800"/>
            <a:ext cx="8162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Hansen 2009:154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Hansen 2012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Cycle de </a:t>
            </a:r>
            <a:r>
              <a:rPr lang="fr-CA" dirty="0" err="1" smtClean="0"/>
              <a:t>Jesperson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3 éléments de renforcement les plus fréquents:  </a:t>
            </a:r>
            <a:r>
              <a:rPr lang="fr-CA" i="1" dirty="0" smtClean="0"/>
              <a:t>pas, point, mie</a:t>
            </a:r>
            <a:endParaRPr lang="fr-CA" dirty="0" smtClean="0"/>
          </a:p>
          <a:p>
            <a:pPr lvl="1"/>
            <a:r>
              <a:rPr lang="fr-CA" dirty="0" smtClean="0"/>
              <a:t>Différences dialectales:  </a:t>
            </a:r>
            <a:r>
              <a:rPr lang="fr-CA" i="1" dirty="0" smtClean="0"/>
              <a:t>mie</a:t>
            </a:r>
            <a:r>
              <a:rPr lang="fr-CA" dirty="0" smtClean="0"/>
              <a:t> plus fréquent dans le nord</a:t>
            </a:r>
          </a:p>
          <a:p>
            <a:pPr lvl="1"/>
            <a:r>
              <a:rPr lang="fr-CA" i="1" dirty="0" smtClean="0"/>
              <a:t>Point </a:t>
            </a:r>
            <a:r>
              <a:rPr lang="fr-CA" dirty="0" smtClean="0"/>
              <a:t>commence plus tard que les autres et reste moins fréquent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Hansen 2012 II:  13</a:t>
            </a:r>
            <a:r>
              <a:rPr lang="fr-CA" baseline="30000" dirty="0"/>
              <a:t>e</a:t>
            </a:r>
            <a:r>
              <a:rPr lang="fr-CA" dirty="0"/>
              <a:t> siècle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50284"/>
              </p:ext>
            </p:extLst>
          </p:nvPr>
        </p:nvGraphicFramePr>
        <p:xfrm>
          <a:off x="457200" y="2249488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Point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Mie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Pas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Moins grammaticalisé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Mitigation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Constructions partitives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Employé avec un </a:t>
                      </a:r>
                      <a:r>
                        <a:rPr lang="fr-CA" baseline="0" dirty="0" smtClean="0"/>
                        <a:t>interlocuteur  de statut plus élevé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Employé avec un interlocuteur de statut moins  élevé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Élément de polarité (NPI)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Souvent emphatique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Hansen 2009:  14</a:t>
            </a:r>
            <a:r>
              <a:rPr lang="fr-CA" baseline="30000" dirty="0" smtClean="0"/>
              <a:t>e</a:t>
            </a:r>
            <a:r>
              <a:rPr lang="fr-CA" dirty="0" smtClean="0"/>
              <a:t> siècle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i="1" dirty="0" smtClean="0"/>
          </a:p>
          <a:p>
            <a:r>
              <a:rPr lang="fr-CA" i="1" dirty="0" smtClean="0"/>
              <a:t>Le Miracle de l’enfant donné au diable</a:t>
            </a:r>
            <a:endParaRPr lang="fr-CA" dirty="0" smtClean="0"/>
          </a:p>
          <a:p>
            <a:pPr lvl="1"/>
            <a:r>
              <a:rPr lang="fr-CA" dirty="0" smtClean="0"/>
              <a:t>1527 vers</a:t>
            </a:r>
          </a:p>
          <a:p>
            <a:pPr lvl="1"/>
            <a:r>
              <a:rPr lang="fr-CA" dirty="0" smtClean="0"/>
              <a:t>108 propositions négatives</a:t>
            </a:r>
          </a:p>
          <a:p>
            <a:pPr lvl="2"/>
            <a:r>
              <a:rPr lang="fr-CA" i="1" dirty="0" smtClean="0"/>
              <a:t>Ne:  		</a:t>
            </a:r>
            <a:r>
              <a:rPr lang="fr-CA" dirty="0" smtClean="0"/>
              <a:t>80 occurrences	74%</a:t>
            </a:r>
          </a:p>
          <a:p>
            <a:pPr lvl="2"/>
            <a:r>
              <a:rPr lang="fr-CA" i="1" dirty="0" smtClean="0"/>
              <a:t>Ne… pas</a:t>
            </a:r>
            <a:r>
              <a:rPr lang="fr-CA" dirty="0" smtClean="0"/>
              <a:t>:	15 occurrences	14%</a:t>
            </a:r>
          </a:p>
          <a:p>
            <a:pPr lvl="2"/>
            <a:r>
              <a:rPr lang="fr-CA" i="1" dirty="0" smtClean="0"/>
              <a:t>Ne… mie</a:t>
            </a:r>
            <a:r>
              <a:rPr lang="fr-CA" dirty="0" smtClean="0"/>
              <a:t>	11 occurrences	10%</a:t>
            </a:r>
          </a:p>
          <a:p>
            <a:pPr lvl="2"/>
            <a:r>
              <a:rPr lang="fr-CA" i="1" dirty="0" smtClean="0"/>
              <a:t>Ne… point</a:t>
            </a:r>
            <a:r>
              <a:rPr lang="fr-CA" dirty="0" smtClean="0"/>
              <a:t>	2 occurrences	2%</a:t>
            </a:r>
            <a:endParaRPr lang="fr-CA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Type de proposition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276475"/>
            <a:ext cx="8829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Hansen 2009:160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Valeur pragmatique de </a:t>
            </a:r>
            <a:r>
              <a:rPr lang="fr-CA" i="1" dirty="0" smtClean="0"/>
              <a:t>pas/mie/point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Négations en fin de vers:  choisies en fonction de leur valeur pragmatique ou de leur forme phonologique?</a:t>
            </a:r>
          </a:p>
          <a:p>
            <a:endParaRPr lang="fr-CA" dirty="0"/>
          </a:p>
          <a:p>
            <a:r>
              <a:rPr lang="fr-CA" dirty="0" smtClean="0"/>
              <a:t>Négations en milieu de vers:  négation d’information déjà mentionnée ou présupposée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295525"/>
            <a:ext cx="81629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5802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Hansen 2009:161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</a:rPr>
              <a:t>De retour </a:t>
            </a:r>
            <a:r>
              <a:rPr lang="fr-CA" dirty="0" smtClean="0">
                <a:solidFill>
                  <a:schemeClr val="tx2"/>
                </a:solidFill>
              </a:rPr>
              <a:t>au </a:t>
            </a:r>
            <a:r>
              <a:rPr lang="fr-CA" dirty="0" smtClean="0">
                <a:solidFill>
                  <a:schemeClr val="tx2"/>
                </a:solidFill>
              </a:rPr>
              <a:t>picard contemporain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b="1" dirty="0"/>
              <a:t>Tableau </a:t>
            </a:r>
            <a:r>
              <a:rPr lang="fr-CA" b="1" dirty="0" smtClean="0"/>
              <a:t>1:  </a:t>
            </a:r>
            <a:r>
              <a:rPr lang="fr-CA" b="1" dirty="0"/>
              <a:t>négation</a:t>
            </a:r>
            <a:endParaRPr lang="en-US" b="1" dirty="0"/>
          </a:p>
        </p:txBody>
      </p:sp>
      <p:graphicFrame>
        <p:nvGraphicFramePr>
          <p:cNvPr id="82999" name="Group 5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05491865"/>
              </p:ext>
            </p:extLst>
          </p:nvPr>
        </p:nvGraphicFramePr>
        <p:xfrm>
          <a:off x="457200" y="1600200"/>
          <a:ext cx="8229600" cy="4495801"/>
        </p:xfrm>
        <a:graphic>
          <a:graphicData uri="http://schemas.openxmlformats.org/drawingml/2006/table">
            <a:tbl>
              <a:tblPr/>
              <a:tblGrid>
                <a:gridCol w="1295400"/>
                <a:gridCol w="1828800"/>
                <a:gridCol w="1752600"/>
                <a:gridCol w="1706563"/>
                <a:gridCol w="1646237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       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24.6%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75.4%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           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95.3%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0%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62.2%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37.7%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 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0.8%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95.8%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3.4%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Écrit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24.2%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75.8%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   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15.0%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85.0%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13.8%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86.2%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5274" y="612430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Auger 2003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00AC-C41E-46B1-AE94-186480ACFD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5238750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La Picardie </a:t>
            </a:r>
            <a:r>
              <a:rPr lang="en-CA" dirty="0" err="1" smtClean="0"/>
              <a:t>linguistique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et le </a:t>
            </a:r>
            <a:r>
              <a:rPr lang="en-CA" dirty="0" err="1" smtClean="0"/>
              <a:t>Vimeu</a:t>
            </a:r>
            <a:endParaRPr lang="en-US" dirty="0"/>
          </a:p>
        </p:txBody>
      </p:sp>
      <p:pic>
        <p:nvPicPr>
          <p:cNvPr id="9219" name="Picture 3" descr="carte Picardie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28600" y="2133600"/>
            <a:ext cx="501015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art_vim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575" y="4340882"/>
            <a:ext cx="2819400" cy="2322513"/>
          </a:xfrm>
          <a:prstGeom prst="rect">
            <a:avLst/>
          </a:prstGeom>
          <a:noFill/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57200" y="2667000"/>
            <a:ext cx="914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22" name="Picture 6" descr="domaine-pic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1475" y="399665"/>
            <a:ext cx="314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D11A-D468-4AF7-BE0E-75CFFE93B8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/>
              <a:t>mie</a:t>
            </a:r>
            <a:r>
              <a:rPr lang="fr-CA" dirty="0"/>
              <a:t>:  </a:t>
            </a:r>
            <a:r>
              <a:rPr lang="fr-CA" dirty="0" smtClean="0"/>
              <a:t>forme ancienne?</a:t>
            </a:r>
            <a:endParaRPr lang="en-US" i="1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i="1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i="1" dirty="0" smtClean="0">
                <a:effectLst/>
              </a:rPr>
              <a:t>Je ne di </a:t>
            </a:r>
            <a:r>
              <a:rPr lang="en-US" i="1" dirty="0" err="1" smtClean="0">
                <a:effectLst/>
              </a:rPr>
              <a:t>mie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vilenie</a:t>
            </a:r>
            <a:r>
              <a:rPr lang="en-US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(13</a:t>
            </a:r>
            <a:r>
              <a:rPr lang="en-US" baseline="30000" dirty="0" smtClean="0">
                <a:effectLst/>
              </a:rPr>
              <a:t>e</a:t>
            </a:r>
            <a:r>
              <a:rPr lang="en-US" dirty="0" smtClean="0">
                <a:effectLst/>
              </a:rPr>
              <a:t> siècle)</a:t>
            </a: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>
                <a:effectLst/>
              </a:rPr>
              <a:t>	</a:t>
            </a:r>
            <a:r>
              <a:rPr lang="fr-CA" dirty="0" smtClean="0">
                <a:effectLst/>
              </a:rPr>
              <a:t>‘Je ne dis pas de vilaine chose’</a:t>
            </a:r>
            <a:endParaRPr lang="fr-CA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CA" dirty="0">
              <a:effectLst/>
            </a:endParaRPr>
          </a:p>
          <a:p>
            <a:pPr>
              <a:lnSpc>
                <a:spcPct val="90000"/>
              </a:lnSpc>
            </a:pPr>
            <a:r>
              <a:rPr lang="fr-CA" i="1" dirty="0">
                <a:effectLst/>
              </a:rPr>
              <a:t>te femme ne dure mi pus </a:t>
            </a:r>
            <a:r>
              <a:rPr lang="fr-CA" dirty="0" smtClean="0">
                <a:effectLst/>
              </a:rPr>
              <a:t>(fin 18</a:t>
            </a:r>
            <a:r>
              <a:rPr lang="fr-CA" baseline="30000" dirty="0" smtClean="0">
                <a:effectLst/>
              </a:rPr>
              <a:t>e</a:t>
            </a:r>
            <a:r>
              <a:rPr lang="fr-CA" dirty="0"/>
              <a:t> </a:t>
            </a:r>
            <a:r>
              <a:rPr lang="fr-CA" dirty="0" smtClean="0"/>
              <a:t>siècle</a:t>
            </a:r>
            <a:r>
              <a:rPr lang="fr-CA" dirty="0" smtClean="0">
                <a:effectLst/>
              </a:rPr>
              <a:t>)</a:t>
            </a:r>
            <a:endParaRPr lang="fr-CA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>
                <a:effectLst/>
              </a:rPr>
              <a:t>	</a:t>
            </a:r>
            <a:r>
              <a:rPr lang="fr-CA" dirty="0" smtClean="0">
                <a:effectLst/>
              </a:rPr>
              <a:t>‘ta femme ne dure plus’</a:t>
            </a:r>
            <a:endParaRPr lang="fr-CA" dirty="0">
              <a:effectLst/>
            </a:endParaRPr>
          </a:p>
          <a:p>
            <a:pPr>
              <a:lnSpc>
                <a:spcPct val="90000"/>
              </a:lnSpc>
            </a:pPr>
            <a:endParaRPr lang="fr-CA" i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fr-CA" i="1" dirty="0">
                <a:effectLst/>
              </a:rPr>
              <a:t>tu n’os mi tout oublié? </a:t>
            </a:r>
            <a:r>
              <a:rPr lang="fr-CA" dirty="0" smtClean="0">
                <a:effectLst/>
              </a:rPr>
              <a:t>(début 20</a:t>
            </a:r>
            <a:r>
              <a:rPr lang="fr-CA" baseline="30000" dirty="0" smtClean="0">
                <a:effectLst/>
              </a:rPr>
              <a:t>e</a:t>
            </a:r>
            <a:r>
              <a:rPr lang="fr-CA" dirty="0" smtClean="0">
                <a:effectLst/>
              </a:rPr>
              <a:t> siècle)</a:t>
            </a:r>
            <a:endParaRPr lang="fr-CA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>
                <a:effectLst/>
              </a:rPr>
              <a:t>	</a:t>
            </a:r>
            <a:r>
              <a:rPr lang="fr-CA" dirty="0" smtClean="0">
                <a:effectLst/>
              </a:rPr>
              <a:t>‘tu n’as pas tout oublié?’</a:t>
            </a:r>
            <a:endParaRPr lang="fr-CA" dirty="0">
              <a:effectLst/>
            </a:endParaRPr>
          </a:p>
          <a:p>
            <a:pPr>
              <a:lnSpc>
                <a:spcPct val="90000"/>
              </a:lnSpc>
            </a:pPr>
            <a:endParaRPr lang="fr-CA" dirty="0" smtClean="0">
              <a:effectLst/>
            </a:endParaRPr>
          </a:p>
          <a:p>
            <a:pPr>
              <a:lnSpc>
                <a:spcPct val="90000"/>
              </a:lnSpc>
            </a:pPr>
            <a:endParaRPr lang="en-US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78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i="1" dirty="0"/>
              <a:t>mie</a:t>
            </a:r>
            <a:r>
              <a:rPr lang="fr-CA" sz="4000" dirty="0"/>
              <a:t> </a:t>
            </a:r>
            <a:r>
              <a:rPr lang="fr-CA" sz="4000" dirty="0" smtClean="0"/>
              <a:t>en picard parlé contemporain</a:t>
            </a:r>
            <a:endParaRPr lang="en-US" sz="4000" i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i="1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i="1" dirty="0" err="1" smtClean="0">
                <a:effectLst/>
              </a:rPr>
              <a:t>il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>
                <a:effectLst/>
              </a:rPr>
              <a:t>étoait’t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mie</a:t>
            </a:r>
            <a:r>
              <a:rPr lang="en-US" i="1" dirty="0">
                <a:effectLst/>
              </a:rPr>
              <a:t> pus </a:t>
            </a:r>
            <a:r>
              <a:rPr lang="en-US" i="1" dirty="0" err="1">
                <a:effectLst/>
              </a:rPr>
              <a:t>malheureux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qu’eu</a:t>
            </a:r>
            <a:r>
              <a:rPr lang="fr-CA" dirty="0">
                <a:effectLst/>
              </a:rPr>
              <a:t> (A)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>
                <a:effectLst/>
              </a:rPr>
              <a:t>	</a:t>
            </a:r>
            <a:r>
              <a:rPr lang="fr-CA" dirty="0" smtClean="0">
                <a:effectLst/>
              </a:rPr>
              <a:t>‘</a:t>
            </a:r>
            <a:r>
              <a:rPr lang="fr-CA" dirty="0" err="1" smtClean="0">
                <a:effectLst/>
              </a:rPr>
              <a:t>they</a:t>
            </a:r>
            <a:r>
              <a:rPr lang="fr-CA" dirty="0" smtClean="0">
                <a:effectLst/>
              </a:rPr>
              <a:t> </a:t>
            </a:r>
            <a:r>
              <a:rPr lang="fr-CA" dirty="0" err="1">
                <a:effectLst/>
              </a:rPr>
              <a:t>were</a:t>
            </a:r>
            <a:r>
              <a:rPr lang="fr-CA" dirty="0">
                <a:effectLst/>
              </a:rPr>
              <a:t> not </a:t>
            </a:r>
            <a:r>
              <a:rPr lang="fr-CA" dirty="0" err="1">
                <a:effectLst/>
              </a:rPr>
              <a:t>so</a:t>
            </a:r>
            <a:r>
              <a:rPr lang="fr-CA" dirty="0">
                <a:effectLst/>
              </a:rPr>
              <a:t> </a:t>
            </a:r>
            <a:r>
              <a:rPr lang="fr-CA" dirty="0" err="1">
                <a:effectLst/>
              </a:rPr>
              <a:t>unhappy</a:t>
            </a:r>
            <a:r>
              <a:rPr lang="fr-CA" dirty="0">
                <a:effectLst/>
              </a:rPr>
              <a:t>’</a:t>
            </a:r>
          </a:p>
          <a:p>
            <a:pPr>
              <a:lnSpc>
                <a:spcPct val="90000"/>
              </a:lnSpc>
            </a:pPr>
            <a:endParaRPr lang="en-US" i="1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i="1" dirty="0" smtClean="0">
                <a:effectLst/>
              </a:rPr>
              <a:t>o </a:t>
            </a:r>
            <a:r>
              <a:rPr lang="en-US" i="1" dirty="0" err="1">
                <a:effectLst/>
              </a:rPr>
              <a:t>n’a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mie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entendu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parleu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d’tout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eu</a:t>
            </a:r>
            <a:r>
              <a:rPr lang="en-US" i="1" dirty="0">
                <a:effectLst/>
              </a:rPr>
              <a:t>.</a:t>
            </a:r>
            <a:r>
              <a:rPr lang="fr-CA" dirty="0">
                <a:effectLst/>
              </a:rPr>
              <a:t> (E)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>
                <a:effectLst/>
              </a:rPr>
              <a:t>	‘</a:t>
            </a:r>
            <a:r>
              <a:rPr lang="fr-CA" dirty="0" err="1">
                <a:effectLst/>
              </a:rPr>
              <a:t>we’ve</a:t>
            </a:r>
            <a:r>
              <a:rPr lang="fr-CA" dirty="0">
                <a:effectLst/>
              </a:rPr>
              <a:t> </a:t>
            </a:r>
            <a:r>
              <a:rPr lang="fr-CA" dirty="0" err="1">
                <a:effectLst/>
              </a:rPr>
              <a:t>never</a:t>
            </a:r>
            <a:r>
              <a:rPr lang="fr-CA" dirty="0">
                <a:effectLst/>
              </a:rPr>
              <a:t> </a:t>
            </a:r>
            <a:r>
              <a:rPr lang="fr-CA" dirty="0" err="1">
                <a:effectLst/>
              </a:rPr>
              <a:t>heard</a:t>
            </a:r>
            <a:r>
              <a:rPr lang="fr-CA" dirty="0">
                <a:effectLst/>
              </a:rPr>
              <a:t> about all </a:t>
            </a:r>
            <a:r>
              <a:rPr lang="fr-CA" dirty="0" err="1">
                <a:effectLst/>
              </a:rPr>
              <a:t>that</a:t>
            </a:r>
            <a:r>
              <a:rPr lang="fr-CA" dirty="0">
                <a:effectLst/>
              </a:rPr>
              <a:t>’</a:t>
            </a:r>
          </a:p>
          <a:p>
            <a:pPr>
              <a:lnSpc>
                <a:spcPct val="90000"/>
              </a:lnSpc>
            </a:pPr>
            <a:endParaRPr lang="fr-CA" i="1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fr-CA" i="1" dirty="0" err="1" smtClean="0">
                <a:effectLst/>
              </a:rPr>
              <a:t>jé</a:t>
            </a:r>
            <a:r>
              <a:rPr lang="fr-CA" i="1" dirty="0" smtClean="0">
                <a:effectLst/>
              </a:rPr>
              <a:t> </a:t>
            </a:r>
            <a:r>
              <a:rPr lang="fr-CA" i="1" dirty="0">
                <a:effectLst/>
              </a:rPr>
              <a:t>n’</a:t>
            </a:r>
            <a:r>
              <a:rPr lang="fr-CA" i="1" dirty="0" err="1">
                <a:effectLst/>
              </a:rPr>
              <a:t>porroais</a:t>
            </a:r>
            <a:r>
              <a:rPr lang="fr-CA" i="1" dirty="0">
                <a:effectLst/>
              </a:rPr>
              <a:t> mie pus </a:t>
            </a:r>
            <a:r>
              <a:rPr lang="fr-CA" i="1" dirty="0" err="1">
                <a:effectLst/>
              </a:rPr>
              <a:t>juer</a:t>
            </a:r>
            <a:r>
              <a:rPr lang="fr-CA" i="1" dirty="0">
                <a:effectLst/>
              </a:rPr>
              <a:t> d'musique </a:t>
            </a:r>
            <a:r>
              <a:rPr lang="fr-CA" dirty="0">
                <a:effectLst/>
              </a:rPr>
              <a:t>(F)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A" dirty="0">
                <a:effectLst/>
              </a:rPr>
              <a:t>	‘I </a:t>
            </a:r>
            <a:r>
              <a:rPr lang="fr-CA" dirty="0" err="1">
                <a:effectLst/>
              </a:rPr>
              <a:t>couldn’t</a:t>
            </a:r>
            <a:r>
              <a:rPr lang="fr-CA" dirty="0">
                <a:effectLst/>
              </a:rPr>
              <a:t> </a:t>
            </a:r>
            <a:r>
              <a:rPr lang="fr-CA" dirty="0" err="1">
                <a:effectLst/>
              </a:rPr>
              <a:t>play</a:t>
            </a:r>
            <a:r>
              <a:rPr lang="fr-CA" dirty="0">
                <a:effectLst/>
              </a:rPr>
              <a:t> music </a:t>
            </a:r>
            <a:r>
              <a:rPr lang="fr-CA" dirty="0" err="1">
                <a:effectLst/>
              </a:rPr>
              <a:t>anymore</a:t>
            </a:r>
            <a:r>
              <a:rPr lang="fr-CA" dirty="0">
                <a:effectLst/>
              </a:rPr>
              <a:t>’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60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Négation dans </a:t>
            </a:r>
            <a:br>
              <a:rPr lang="fr-CA" dirty="0" smtClean="0"/>
            </a:br>
            <a:r>
              <a:rPr lang="fr-CA" i="1" dirty="0" err="1" smtClean="0"/>
              <a:t>Chl’autocar</a:t>
            </a:r>
            <a:r>
              <a:rPr lang="fr-CA" i="1" dirty="0" smtClean="0"/>
              <a:t> du </a:t>
            </a:r>
            <a:r>
              <a:rPr lang="fr-CA" i="1" dirty="0" err="1" smtClean="0"/>
              <a:t>Bourq</a:t>
            </a:r>
            <a:r>
              <a:rPr lang="fr-CA" i="1" dirty="0" smtClean="0"/>
              <a:t>-éd-Eut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239591"/>
              </p:ext>
            </p:extLst>
          </p:nvPr>
        </p:nvGraphicFramePr>
        <p:xfrm>
          <a:off x="457200" y="360172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Forme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Fréquence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i="1" dirty="0" smtClean="0"/>
                        <a:t>Point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331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79,4%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i="1" dirty="0" smtClean="0"/>
                        <a:t>Mie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20,6%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417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i="1" dirty="0" smtClean="0"/>
              <a:t>Point</a:t>
            </a:r>
            <a:r>
              <a:rPr lang="fr-CA" dirty="0" smtClean="0"/>
              <a:t>:  </a:t>
            </a:r>
            <a:r>
              <a:rPr lang="fr-CA" i="1" dirty="0" err="1" smtClean="0"/>
              <a:t>Chl’autocar</a:t>
            </a:r>
            <a:r>
              <a:rPr lang="fr-CA" i="1" dirty="0" smtClean="0"/>
              <a:t> du </a:t>
            </a:r>
            <a:r>
              <a:rPr lang="fr-CA" i="1" dirty="0" err="1" smtClean="0"/>
              <a:t>Bourq</a:t>
            </a:r>
            <a:r>
              <a:rPr lang="fr-CA" i="1" dirty="0" smtClean="0"/>
              <a:t>-éd-Eut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r-FR" i="1" dirty="0"/>
              <a:t>tu sais, i n’a point </a:t>
            </a:r>
            <a:r>
              <a:rPr lang="fr-FR" i="1" dirty="0" err="1"/>
              <a:t>gramint</a:t>
            </a:r>
            <a:r>
              <a:rPr lang="fr-FR" i="1" dirty="0"/>
              <a:t> d’heure </a:t>
            </a:r>
            <a:r>
              <a:rPr lang="fr-FR" i="1" dirty="0" smtClean="0"/>
              <a:t>!</a:t>
            </a:r>
          </a:p>
          <a:p>
            <a:pPr>
              <a:spcAft>
                <a:spcPts val="1200"/>
              </a:spcAft>
            </a:pPr>
            <a:r>
              <a:rPr lang="fr-FR" i="1" dirty="0"/>
              <a:t>N’té </a:t>
            </a:r>
            <a:r>
              <a:rPr lang="fr-FR" i="1" dirty="0" err="1"/>
              <a:t>foais</a:t>
            </a:r>
            <a:r>
              <a:rPr lang="fr-FR" i="1" dirty="0"/>
              <a:t> point </a:t>
            </a:r>
            <a:r>
              <a:rPr lang="fr-FR" i="1" dirty="0" smtClean="0"/>
              <a:t>d’bille</a:t>
            </a:r>
          </a:p>
          <a:p>
            <a:pPr>
              <a:spcAft>
                <a:spcPts val="1200"/>
              </a:spcAft>
            </a:pPr>
            <a:r>
              <a:rPr lang="fr-FR" i="1" dirty="0" err="1"/>
              <a:t>Bè</a:t>
            </a:r>
            <a:r>
              <a:rPr lang="fr-FR" i="1" dirty="0"/>
              <a:t>, o n’</a:t>
            </a:r>
            <a:r>
              <a:rPr lang="fr-FR" i="1" dirty="0" err="1"/>
              <a:t>sroète</a:t>
            </a:r>
            <a:r>
              <a:rPr lang="fr-FR" i="1" dirty="0"/>
              <a:t> point d’</a:t>
            </a:r>
            <a:r>
              <a:rPr lang="fr-FR" i="1" dirty="0" err="1"/>
              <a:t>Moéyénneville</a:t>
            </a:r>
            <a:r>
              <a:rPr lang="fr-FR" i="1" dirty="0"/>
              <a:t>, des </a:t>
            </a:r>
            <a:r>
              <a:rPr lang="fr-FR" i="1" dirty="0" err="1"/>
              <a:t>foès</a:t>
            </a:r>
            <a:r>
              <a:rPr lang="fr-FR" i="1" dirty="0"/>
              <a:t> ?</a:t>
            </a:r>
            <a:endParaRPr lang="fr-FR" i="1" dirty="0" smtClean="0"/>
          </a:p>
          <a:p>
            <a:pPr>
              <a:spcAft>
                <a:spcPts val="1200"/>
              </a:spcAft>
            </a:pPr>
            <a:r>
              <a:rPr lang="fr-FR" i="1" dirty="0"/>
              <a:t>Surtout </a:t>
            </a:r>
            <a:r>
              <a:rPr lang="fr-FR" i="1" dirty="0" err="1"/>
              <a:t>aveuc</a:t>
            </a:r>
            <a:r>
              <a:rPr lang="fr-FR" i="1" dirty="0"/>
              <a:t> des </a:t>
            </a:r>
            <a:r>
              <a:rPr lang="fr-FR" i="1" dirty="0" err="1"/>
              <a:t>jonnes</a:t>
            </a:r>
            <a:r>
              <a:rPr lang="fr-FR" i="1" dirty="0"/>
              <a:t> gins qu’a n’</a:t>
            </a:r>
            <a:r>
              <a:rPr lang="fr-FR" i="1" dirty="0" err="1"/>
              <a:t>connoait</a:t>
            </a:r>
            <a:r>
              <a:rPr lang="fr-FR" i="1" dirty="0"/>
              <a:t> point</a:t>
            </a:r>
            <a:r>
              <a:rPr lang="fr-FR" i="1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i="1" dirty="0"/>
              <a:t>O </a:t>
            </a:r>
            <a:r>
              <a:rPr lang="en-US" i="1" dirty="0" err="1"/>
              <a:t>diroait</a:t>
            </a:r>
            <a:r>
              <a:rPr lang="en-US" i="1" dirty="0"/>
              <a:t> </a:t>
            </a:r>
            <a:r>
              <a:rPr lang="en-US" i="1" dirty="0" err="1"/>
              <a:t>qu’a</a:t>
            </a:r>
            <a:r>
              <a:rPr lang="en-US" i="1" dirty="0"/>
              <a:t> </a:t>
            </a:r>
            <a:r>
              <a:rPr lang="en-US" i="1" dirty="0" err="1"/>
              <a:t>n’s’arréte</a:t>
            </a:r>
            <a:r>
              <a:rPr lang="en-US" i="1" dirty="0"/>
              <a:t> point </a:t>
            </a:r>
            <a:r>
              <a:rPr lang="en-US" i="1" dirty="0" err="1"/>
              <a:t>coér</a:t>
            </a:r>
            <a:r>
              <a:rPr lang="en-US" i="1" dirty="0"/>
              <a:t> </a:t>
            </a:r>
            <a:r>
              <a:rPr lang="en-US" i="1" dirty="0" err="1" smtClean="0"/>
              <a:t>ichi</a:t>
            </a:r>
            <a:endParaRPr lang="en-US" i="1" dirty="0" smtClean="0"/>
          </a:p>
          <a:p>
            <a:pPr>
              <a:spcAft>
                <a:spcPts val="1200"/>
              </a:spcAft>
            </a:pPr>
            <a:r>
              <a:rPr lang="fr-FR" i="1" dirty="0" err="1"/>
              <a:t>quante</a:t>
            </a:r>
            <a:r>
              <a:rPr lang="fr-FR" i="1" dirty="0"/>
              <a:t> i n’a point d’trop d’</a:t>
            </a:r>
            <a:r>
              <a:rPr lang="fr-FR" i="1" dirty="0" err="1"/>
              <a:t>monne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00AC-C41E-46B1-AE94-186480ACFD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Mie</a:t>
            </a:r>
            <a:r>
              <a:rPr lang="fr-CA" dirty="0"/>
              <a:t>:  </a:t>
            </a:r>
            <a:r>
              <a:rPr lang="fr-CA" i="1" dirty="0" err="1"/>
              <a:t>Chl’autocar</a:t>
            </a:r>
            <a:r>
              <a:rPr lang="fr-CA" i="1" dirty="0"/>
              <a:t> du </a:t>
            </a:r>
            <a:r>
              <a:rPr lang="fr-CA" i="1" dirty="0" err="1"/>
              <a:t>Bourq</a:t>
            </a:r>
            <a:r>
              <a:rPr lang="fr-CA" i="1" dirty="0"/>
              <a:t>-éd-Eut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r-FR" i="1" dirty="0"/>
              <a:t>A n’est mie </a:t>
            </a:r>
            <a:r>
              <a:rPr lang="fr-FR" i="1" dirty="0" err="1"/>
              <a:t>complitchè</a:t>
            </a:r>
            <a:r>
              <a:rPr lang="fr-FR" i="1" dirty="0"/>
              <a:t> </a:t>
            </a:r>
            <a:endParaRPr lang="fr-FR" i="1" dirty="0" smtClean="0"/>
          </a:p>
          <a:p>
            <a:pPr>
              <a:spcAft>
                <a:spcPts val="1200"/>
              </a:spcAft>
            </a:pPr>
            <a:r>
              <a:rPr lang="fr-FR" i="1" dirty="0"/>
              <a:t>O n’</a:t>
            </a:r>
            <a:r>
              <a:rPr lang="fr-FR" i="1" dirty="0" err="1"/>
              <a:t>éte</a:t>
            </a:r>
            <a:r>
              <a:rPr lang="fr-FR" i="1" dirty="0"/>
              <a:t> mie d’</a:t>
            </a:r>
            <a:r>
              <a:rPr lang="fr-FR" i="1" dirty="0" err="1"/>
              <a:t>Adville</a:t>
            </a:r>
            <a:r>
              <a:rPr lang="fr-FR" i="1" dirty="0"/>
              <a:t>, sans doute ? </a:t>
            </a:r>
            <a:endParaRPr lang="fr-FR" i="1" dirty="0" smtClean="0"/>
          </a:p>
          <a:p>
            <a:pPr>
              <a:spcAft>
                <a:spcPts val="1200"/>
              </a:spcAft>
            </a:pPr>
            <a:r>
              <a:rPr lang="fr-FR" i="1" dirty="0"/>
              <a:t>Mais o n’vo </a:t>
            </a:r>
            <a:r>
              <a:rPr lang="fr-FR" i="1" dirty="0" err="1"/>
              <a:t>rindez</a:t>
            </a:r>
            <a:r>
              <a:rPr lang="fr-FR" i="1" dirty="0"/>
              <a:t> mie compte ! </a:t>
            </a:r>
            <a:endParaRPr lang="fr-FR" i="1" dirty="0" smtClean="0"/>
          </a:p>
          <a:p>
            <a:pPr>
              <a:spcAft>
                <a:spcPts val="1200"/>
              </a:spcAft>
            </a:pPr>
            <a:r>
              <a:rPr lang="fr-FR" i="1" dirty="0" smtClean="0"/>
              <a:t>J’</a:t>
            </a:r>
            <a:r>
              <a:rPr lang="fr-FR" i="1" dirty="0" err="1" smtClean="0"/>
              <a:t>él</a:t>
            </a:r>
            <a:r>
              <a:rPr lang="fr-FR" i="1" dirty="0" smtClean="0"/>
              <a:t> </a:t>
            </a:r>
            <a:r>
              <a:rPr lang="fr-FR" i="1" dirty="0"/>
              <a:t>sais </a:t>
            </a:r>
            <a:r>
              <a:rPr lang="fr-FR" i="1" dirty="0" err="1"/>
              <a:t>bién</a:t>
            </a:r>
            <a:r>
              <a:rPr lang="fr-FR" i="1" dirty="0"/>
              <a:t> qu’</a:t>
            </a:r>
            <a:r>
              <a:rPr lang="fr-FR" i="1" dirty="0" err="1"/>
              <a:t>éch</a:t>
            </a:r>
            <a:r>
              <a:rPr lang="fr-FR" i="1" dirty="0"/>
              <a:t> n’est mie l’</a:t>
            </a:r>
            <a:r>
              <a:rPr lang="fr-FR" i="1" dirty="0" err="1"/>
              <a:t>momint</a:t>
            </a:r>
            <a:r>
              <a:rPr lang="fr-FR" i="1" dirty="0"/>
              <a:t> d’</a:t>
            </a:r>
            <a:r>
              <a:rPr lang="fr-FR" i="1" dirty="0" err="1"/>
              <a:t>chés</a:t>
            </a:r>
            <a:r>
              <a:rPr lang="fr-FR" i="1" dirty="0"/>
              <a:t> </a:t>
            </a:r>
            <a:r>
              <a:rPr lang="fr-FR" i="1" dirty="0" err="1" smtClean="0"/>
              <a:t>codins</a:t>
            </a:r>
            <a:endParaRPr lang="fr-FR" i="1" dirty="0" smtClean="0"/>
          </a:p>
          <a:p>
            <a:pPr>
              <a:spcAft>
                <a:spcPts val="1200"/>
              </a:spcAft>
            </a:pPr>
            <a:r>
              <a:rPr lang="en-US" i="1" dirty="0" err="1"/>
              <a:t>Dautchuns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diront</a:t>
            </a:r>
            <a:r>
              <a:rPr lang="en-US" i="1" dirty="0"/>
              <a:t> </a:t>
            </a:r>
            <a:r>
              <a:rPr lang="en-US" i="1" dirty="0" err="1"/>
              <a:t>pétète</a:t>
            </a:r>
            <a:r>
              <a:rPr lang="en-US" i="1" dirty="0"/>
              <a:t> </a:t>
            </a:r>
            <a:r>
              <a:rPr lang="en-US" i="1" dirty="0" err="1"/>
              <a:t>qu’a</a:t>
            </a:r>
            <a:r>
              <a:rPr lang="en-US" i="1" dirty="0"/>
              <a:t> </a:t>
            </a:r>
            <a:r>
              <a:rPr lang="en-US" i="1" dirty="0" err="1"/>
              <a:t>n’a</a:t>
            </a:r>
            <a:r>
              <a:rPr lang="en-US" i="1" dirty="0"/>
              <a:t> </a:t>
            </a:r>
            <a:r>
              <a:rPr lang="en-US" i="1" dirty="0" err="1"/>
              <a:t>mie</a:t>
            </a:r>
            <a:r>
              <a:rPr lang="en-US" i="1" dirty="0"/>
              <a:t> </a:t>
            </a:r>
            <a:r>
              <a:rPr lang="en-US" i="1" dirty="0" err="1"/>
              <a:t>d’sin</a:t>
            </a:r>
            <a:r>
              <a:rPr lang="en-US" i="1" dirty="0"/>
              <a:t> </a:t>
            </a:r>
            <a:r>
              <a:rPr lang="en-US" i="1" dirty="0" err="1"/>
              <a:t>d’évnir</a:t>
            </a:r>
            <a:r>
              <a:rPr lang="en-US" i="1" dirty="0"/>
              <a:t> à la </a:t>
            </a:r>
            <a:r>
              <a:rPr lang="en-US" i="1" dirty="0" err="1"/>
              <a:t>mér</a:t>
            </a:r>
            <a:r>
              <a:rPr lang="en-US" i="1" dirty="0"/>
              <a:t> à </a:t>
            </a:r>
            <a:r>
              <a:rPr lang="en-US" i="1" dirty="0" err="1"/>
              <a:t>l’Toussaint</a:t>
            </a:r>
            <a:r>
              <a:rPr lang="en-US" i="1" dirty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i="1" dirty="0" smtClean="0"/>
              <a:t>Mie</a:t>
            </a:r>
            <a:r>
              <a:rPr lang="fr-CA" dirty="0"/>
              <a:t> :  </a:t>
            </a:r>
            <a:r>
              <a:rPr lang="fr-CA" i="1" dirty="0" err="1"/>
              <a:t>Chl’autocar</a:t>
            </a:r>
            <a:r>
              <a:rPr lang="fr-CA" i="1" dirty="0"/>
              <a:t> du </a:t>
            </a:r>
            <a:r>
              <a:rPr lang="fr-CA" i="1" dirty="0" err="1"/>
              <a:t>Bourq</a:t>
            </a:r>
            <a:r>
              <a:rPr lang="fr-CA" i="1" dirty="0"/>
              <a:t>-éd-Eut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415327"/>
              </p:ext>
            </p:extLst>
          </p:nvPr>
        </p:nvGraphicFramePr>
        <p:xfrm>
          <a:off x="457200" y="2809240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22860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i="1" dirty="0" smtClean="0"/>
                        <a:t>Ne… mie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Proposition indépendante/principale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79/86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91,9%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Proposition subordonnée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7/86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8,1%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Mie</a:t>
            </a:r>
            <a:r>
              <a:rPr lang="fr-CA" dirty="0" smtClean="0"/>
              <a:t>:  présuppositions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FR" i="1" dirty="0"/>
              <a:t>T’as </a:t>
            </a:r>
            <a:r>
              <a:rPr lang="fr-FR" i="1" dirty="0" err="1"/>
              <a:t>pététe</a:t>
            </a:r>
            <a:r>
              <a:rPr lang="fr-FR" i="1" dirty="0"/>
              <a:t> </a:t>
            </a:r>
            <a:r>
              <a:rPr lang="fr-FR" i="1" dirty="0" err="1"/>
              <a:t>idèe</a:t>
            </a:r>
            <a:r>
              <a:rPr lang="fr-FR" i="1" dirty="0"/>
              <a:t>, </a:t>
            </a:r>
            <a:r>
              <a:rPr lang="fr-FR" i="1" dirty="0" err="1"/>
              <a:t>Polyte</a:t>
            </a:r>
            <a:r>
              <a:rPr lang="fr-FR" i="1" dirty="0"/>
              <a:t>, qu’in </a:t>
            </a:r>
            <a:r>
              <a:rPr lang="fr-FR" i="1" dirty="0" err="1"/>
              <a:t>prindant</a:t>
            </a:r>
            <a:r>
              <a:rPr lang="fr-FR" i="1" dirty="0"/>
              <a:t> dix o bien </a:t>
            </a:r>
            <a:r>
              <a:rPr lang="fr-FR" i="1" dirty="0" err="1"/>
              <a:t>tchinze</a:t>
            </a:r>
            <a:r>
              <a:rPr lang="fr-FR" i="1" dirty="0"/>
              <a:t> sous d’ plus à l’ </a:t>
            </a:r>
            <a:r>
              <a:rPr lang="fr-FR" i="1" dirty="0" err="1"/>
              <a:t>téte</a:t>
            </a:r>
            <a:r>
              <a:rPr lang="fr-FR" i="1" dirty="0"/>
              <a:t>, il </a:t>
            </a:r>
            <a:r>
              <a:rPr lang="fr-FR" i="1" dirty="0" err="1"/>
              <a:t>éroét</a:t>
            </a:r>
            <a:r>
              <a:rPr lang="fr-FR" i="1" dirty="0"/>
              <a:t>’ </a:t>
            </a:r>
            <a:r>
              <a:rPr lang="fr-FR" i="1" dirty="0" err="1"/>
              <a:t>pardu</a:t>
            </a:r>
            <a:r>
              <a:rPr lang="fr-FR" i="1" dirty="0"/>
              <a:t> </a:t>
            </a:r>
            <a:r>
              <a:rPr lang="fr-FR" i="1" dirty="0" err="1"/>
              <a:t>gramint</a:t>
            </a:r>
            <a:r>
              <a:rPr lang="fr-FR" i="1" dirty="0"/>
              <a:t> d’ pratiques ? Bé, non ! A n’est </a:t>
            </a:r>
            <a:r>
              <a:rPr lang="fr-FR" i="1" u="sng" dirty="0"/>
              <a:t>mie</a:t>
            </a:r>
            <a:r>
              <a:rPr lang="fr-FR" i="1" dirty="0"/>
              <a:t> vrai</a:t>
            </a:r>
            <a:r>
              <a:rPr lang="fr-FR" i="1" dirty="0" smtClean="0"/>
              <a:t>. </a:t>
            </a:r>
            <a:r>
              <a:rPr lang="fr-FR" dirty="0" smtClean="0"/>
              <a:t>(Gaston Vasseur, </a:t>
            </a:r>
            <a:r>
              <a:rPr lang="fr-FR" i="1" dirty="0" smtClean="0"/>
              <a:t>Lettes</a:t>
            </a:r>
            <a:r>
              <a:rPr lang="fr-FR" dirty="0" smtClean="0"/>
              <a:t> 7)</a:t>
            </a:r>
            <a:endParaRPr lang="fr-CA" i="1" dirty="0" smtClean="0"/>
          </a:p>
          <a:p>
            <a:pPr>
              <a:spcAft>
                <a:spcPts val="1200"/>
              </a:spcAft>
            </a:pPr>
            <a:r>
              <a:rPr lang="fr-CA" i="1" dirty="0" err="1" smtClean="0"/>
              <a:t>Bè</a:t>
            </a:r>
            <a:r>
              <a:rPr lang="fr-CA" i="1" dirty="0" smtClean="0"/>
              <a:t>, </a:t>
            </a:r>
            <a:r>
              <a:rPr lang="fr-CA" i="1" dirty="0" err="1" smtClean="0"/>
              <a:t>justémint</a:t>
            </a:r>
            <a:r>
              <a:rPr lang="fr-CA" i="1" dirty="0" smtClean="0"/>
              <a:t>, </a:t>
            </a:r>
            <a:r>
              <a:rPr lang="fr-CA" i="1" dirty="0" err="1" smtClean="0"/>
              <a:t>vleu</a:t>
            </a:r>
            <a:r>
              <a:rPr lang="fr-CA" i="1" dirty="0" smtClean="0"/>
              <a:t> qu’a va </a:t>
            </a:r>
            <a:r>
              <a:rPr lang="fr-CA" i="1" dirty="0" err="1" smtClean="0"/>
              <a:t>foaire</a:t>
            </a:r>
            <a:r>
              <a:rPr lang="fr-CA" i="1" dirty="0" smtClean="0"/>
              <a:t> </a:t>
            </a:r>
            <a:r>
              <a:rPr lang="fr-CA" i="1" dirty="0" smtClean="0"/>
              <a:t>vingt </a:t>
            </a:r>
            <a:r>
              <a:rPr lang="fr-CA" i="1" dirty="0" smtClean="0"/>
              <a:t>ans.  A n’est </a:t>
            </a:r>
            <a:r>
              <a:rPr lang="fr-CA" i="1" u="sng" dirty="0" smtClean="0"/>
              <a:t>mie</a:t>
            </a:r>
            <a:r>
              <a:rPr lang="fr-CA" i="1" dirty="0" smtClean="0"/>
              <a:t> si </a:t>
            </a:r>
            <a:r>
              <a:rPr lang="fr-CA" i="1" dirty="0" err="1" smtClean="0"/>
              <a:t>viu</a:t>
            </a:r>
            <a:r>
              <a:rPr lang="fr-CA" i="1" dirty="0" smtClean="0"/>
              <a:t> qu’o, vingt ans.</a:t>
            </a:r>
            <a:r>
              <a:rPr lang="fr-CA" dirty="0" smtClean="0"/>
              <a:t> (Jean Leclercq, </a:t>
            </a:r>
            <a:r>
              <a:rPr lang="fr-CA" dirty="0" err="1" smtClean="0"/>
              <a:t>Ch’Lanchron</a:t>
            </a:r>
            <a:r>
              <a:rPr lang="fr-CA" dirty="0"/>
              <a:t> </a:t>
            </a:r>
            <a:r>
              <a:rPr lang="fr-CA" dirty="0" smtClean="0"/>
              <a:t>131:3)</a:t>
            </a:r>
          </a:p>
          <a:p>
            <a:pPr>
              <a:spcAft>
                <a:spcPts val="1200"/>
              </a:spcAft>
            </a:pPr>
            <a:r>
              <a:rPr lang="fr-CA" i="1" dirty="0" smtClean="0"/>
              <a:t>O </a:t>
            </a:r>
            <a:r>
              <a:rPr lang="fr-CA" i="1" dirty="0" err="1" smtClean="0"/>
              <a:t>dvisons</a:t>
            </a:r>
            <a:r>
              <a:rPr lang="fr-CA" i="1" dirty="0" smtClean="0"/>
              <a:t> d’</a:t>
            </a:r>
            <a:r>
              <a:rPr lang="fr-CA" i="1" dirty="0" err="1" smtClean="0"/>
              <a:t>Jonni</a:t>
            </a:r>
            <a:r>
              <a:rPr lang="fr-CA" i="1" dirty="0" smtClean="0"/>
              <a:t>, o n’</a:t>
            </a:r>
            <a:r>
              <a:rPr lang="fr-CA" i="1" dirty="0" err="1" smtClean="0"/>
              <a:t>édvisons</a:t>
            </a:r>
            <a:r>
              <a:rPr lang="fr-CA" i="1" dirty="0" smtClean="0"/>
              <a:t> </a:t>
            </a:r>
            <a:r>
              <a:rPr lang="fr-CA" i="1" u="sng" dirty="0" smtClean="0"/>
              <a:t>mie</a:t>
            </a:r>
            <a:r>
              <a:rPr lang="fr-CA" i="1" dirty="0" smtClean="0"/>
              <a:t> d’</a:t>
            </a:r>
            <a:r>
              <a:rPr lang="fr-CA" i="1" dirty="0" err="1" smtClean="0"/>
              <a:t>chés</a:t>
            </a:r>
            <a:r>
              <a:rPr lang="fr-CA" i="1" dirty="0" smtClean="0"/>
              <a:t> gins</a:t>
            </a:r>
            <a:r>
              <a:rPr lang="fr-CA" dirty="0" smtClean="0"/>
              <a:t> (Jacques </a:t>
            </a:r>
            <a:r>
              <a:rPr lang="fr-CA" dirty="0" err="1" smtClean="0"/>
              <a:t>Dulphy</a:t>
            </a:r>
            <a:r>
              <a:rPr lang="fr-CA" dirty="0" smtClean="0"/>
              <a:t>, </a:t>
            </a:r>
            <a:r>
              <a:rPr lang="fr-CA" i="1" dirty="0" err="1" smtClean="0"/>
              <a:t>Ch’Dur</a:t>
            </a:r>
            <a:r>
              <a:rPr lang="fr-CA" dirty="0" smtClean="0"/>
              <a:t> </a:t>
            </a:r>
            <a:r>
              <a:rPr lang="fr-CA" dirty="0" smtClean="0"/>
              <a:t>III, Chronique 412)</a:t>
            </a:r>
            <a:endParaRPr lang="fr-CA" dirty="0" smtClean="0"/>
          </a:p>
          <a:p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27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773294"/>
            <a:ext cx="59721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172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http://www.courrier-picard.fr/loisirs-pratique/a-n-est-point-rintabe-assez-ia216b0n254327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7" y="2667000"/>
            <a:ext cx="1762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Fu </a:t>
            </a:r>
            <a:r>
              <a:rPr lang="en-US" i="1" dirty="0" err="1" smtClean="0"/>
              <a:t>jonne</a:t>
            </a:r>
            <a:r>
              <a:rPr lang="en-US" i="1" dirty="0" smtClean="0"/>
              <a:t>, et pi </a:t>
            </a:r>
            <a:r>
              <a:rPr lang="en-US" i="1" dirty="0" err="1" smtClean="0"/>
              <a:t>freume</a:t>
            </a:r>
            <a:r>
              <a:rPr lang="en-US" i="1" dirty="0" smtClean="0"/>
              <a:t> </a:t>
            </a:r>
            <a:r>
              <a:rPr lang="fr-CA" i="1" dirty="0" err="1" smtClean="0"/>
              <a:t>él</a:t>
            </a:r>
            <a:r>
              <a:rPr lang="fr-CA" i="1" dirty="0" smtClean="0"/>
              <a:t> lé!</a:t>
            </a:r>
            <a:r>
              <a:rPr lang="fr-CA" dirty="0" smtClean="0"/>
              <a:t> (</a:t>
            </a:r>
            <a:r>
              <a:rPr lang="fr-CA" dirty="0" err="1" smtClean="0"/>
              <a:t>Dulphy</a:t>
            </a:r>
            <a:r>
              <a:rPr lang="fr-CA" dirty="0" smtClean="0"/>
              <a:t>)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[…]</a:t>
            </a:r>
            <a:endParaRPr lang="fr-CA" dirty="0" smtClean="0"/>
          </a:p>
          <a:p>
            <a:r>
              <a:rPr lang="fr-CA" b="1" dirty="0" err="1" smtClean="0"/>
              <a:t>Ch’Dur</a:t>
            </a:r>
            <a:r>
              <a:rPr lang="fr-CA" dirty="0" smtClean="0"/>
              <a:t>:  </a:t>
            </a:r>
            <a:r>
              <a:rPr lang="fr-CA" dirty="0" err="1" smtClean="0"/>
              <a:t>Ch’qu’i</a:t>
            </a:r>
            <a:r>
              <a:rPr lang="fr-CA" dirty="0" smtClean="0"/>
              <a:t> leu </a:t>
            </a:r>
            <a:r>
              <a:rPr lang="fr-CA" dirty="0" err="1" smtClean="0"/>
              <a:t>feuroait</a:t>
            </a:r>
            <a:r>
              <a:rPr lang="fr-CA" dirty="0" smtClean="0"/>
              <a:t>, à </a:t>
            </a:r>
            <a:r>
              <a:rPr lang="fr-CA" dirty="0" err="1" smtClean="0"/>
              <a:t>chés</a:t>
            </a:r>
            <a:r>
              <a:rPr lang="fr-CA" dirty="0" smtClean="0"/>
              <a:t> </a:t>
            </a:r>
            <a:r>
              <a:rPr lang="fr-CA" dirty="0" err="1" smtClean="0"/>
              <a:t>jonnes</a:t>
            </a:r>
            <a:r>
              <a:rPr lang="fr-CA" dirty="0" smtClean="0"/>
              <a:t>, </a:t>
            </a:r>
            <a:r>
              <a:rPr lang="fr-CA" dirty="0" err="1" smtClean="0"/>
              <a:t>ch’est</a:t>
            </a:r>
            <a:r>
              <a:rPr lang="fr-CA" dirty="0" smtClean="0"/>
              <a:t> </a:t>
            </a:r>
            <a:r>
              <a:rPr lang="fr-CA" dirty="0" err="1" smtClean="0"/>
              <a:t>dl’ouvrage</a:t>
            </a:r>
            <a:r>
              <a:rPr lang="fr-CA" dirty="0" smtClean="0"/>
              <a:t>.  Mais la </a:t>
            </a:r>
            <a:r>
              <a:rPr lang="fr-CA" dirty="0" err="1" smtClean="0"/>
              <a:t>conjécture</a:t>
            </a:r>
            <a:r>
              <a:rPr lang="fr-CA" dirty="0"/>
              <a:t> </a:t>
            </a:r>
            <a:r>
              <a:rPr lang="fr-CA" dirty="0" smtClean="0"/>
              <a:t>a n’est </a:t>
            </a:r>
            <a:r>
              <a:rPr lang="fr-CA" u="sng" dirty="0" smtClean="0">
                <a:solidFill>
                  <a:srgbClr val="C00000"/>
                </a:solidFill>
              </a:rPr>
              <a:t>point</a:t>
            </a:r>
            <a:r>
              <a:rPr lang="fr-CA" dirty="0" smtClean="0"/>
              <a:t> </a:t>
            </a:r>
            <a:r>
              <a:rPr lang="fr-CA" dirty="0" err="1" smtClean="0"/>
              <a:t>boéne</a:t>
            </a:r>
            <a:r>
              <a:rPr lang="fr-CA" dirty="0" smtClean="0"/>
              <a:t>…</a:t>
            </a:r>
          </a:p>
          <a:p>
            <a:r>
              <a:rPr lang="fr-CA" b="1" dirty="0" err="1" smtClean="0"/>
              <a:t>Ch’Mo</a:t>
            </a:r>
            <a:r>
              <a:rPr lang="fr-CA" dirty="0" smtClean="0"/>
              <a:t>:  Et pi </a:t>
            </a:r>
            <a:r>
              <a:rPr lang="fr-CA" dirty="0" err="1" smtClean="0"/>
              <a:t>quante</a:t>
            </a:r>
            <a:r>
              <a:rPr lang="fr-CA" dirty="0" smtClean="0"/>
              <a:t> la </a:t>
            </a:r>
            <a:r>
              <a:rPr lang="fr-CA" dirty="0" err="1" smtClean="0"/>
              <a:t>conjécture</a:t>
            </a:r>
            <a:r>
              <a:rPr lang="fr-CA" dirty="0" smtClean="0"/>
              <a:t> a n’est </a:t>
            </a:r>
            <a:r>
              <a:rPr lang="fr-CA" u="sng" dirty="0" smtClean="0">
                <a:solidFill>
                  <a:srgbClr val="C00000"/>
                </a:solidFill>
              </a:rPr>
              <a:t>point</a:t>
            </a:r>
            <a:r>
              <a:rPr lang="fr-CA" dirty="0" smtClean="0"/>
              <a:t> </a:t>
            </a:r>
            <a:r>
              <a:rPr lang="fr-CA" dirty="0" err="1" smtClean="0"/>
              <a:t>boéne</a:t>
            </a:r>
            <a:r>
              <a:rPr lang="fr-CA" dirty="0" smtClean="0"/>
              <a:t>, oz est </a:t>
            </a:r>
            <a:r>
              <a:rPr lang="fr-CA" dirty="0" err="1" smtClean="0"/>
              <a:t>capabe</a:t>
            </a:r>
            <a:r>
              <a:rPr lang="fr-CA" dirty="0" smtClean="0"/>
              <a:t> éd </a:t>
            </a:r>
            <a:r>
              <a:rPr lang="fr-CA" dirty="0" err="1" smtClean="0"/>
              <a:t>foaire</a:t>
            </a:r>
            <a:r>
              <a:rPr lang="fr-CA" dirty="0" smtClean="0"/>
              <a:t> passer tous </a:t>
            </a:r>
            <a:r>
              <a:rPr lang="fr-CA" dirty="0" err="1" smtClean="0"/>
              <a:t>chés</a:t>
            </a:r>
            <a:r>
              <a:rPr lang="fr-CA" dirty="0" smtClean="0"/>
              <a:t>  </a:t>
            </a:r>
            <a:r>
              <a:rPr lang="fr-CA" dirty="0" err="1" smtClean="0"/>
              <a:t>loés</a:t>
            </a:r>
            <a:r>
              <a:rPr lang="fr-CA" dirty="0" smtClean="0"/>
              <a:t> qu’o veut.  I y </a:t>
            </a:r>
            <a:r>
              <a:rPr lang="fr-CA" dirty="0" err="1" smtClean="0"/>
              <a:t>én</a:t>
            </a:r>
            <a:r>
              <a:rPr lang="fr-CA" dirty="0" smtClean="0"/>
              <a:t> </a:t>
            </a:r>
            <a:r>
              <a:rPr lang="fr-CA" dirty="0" err="1" smtClean="0"/>
              <a:t>éro</a:t>
            </a:r>
            <a:r>
              <a:rPr lang="fr-CA" dirty="0" smtClean="0"/>
              <a:t> </a:t>
            </a:r>
            <a:r>
              <a:rPr lang="fr-CA" dirty="0" err="1" smtClean="0"/>
              <a:t>tojours</a:t>
            </a:r>
            <a:r>
              <a:rPr lang="fr-CA" dirty="0" smtClean="0"/>
              <a:t> pour dire: « </a:t>
            </a:r>
            <a:r>
              <a:rPr lang="fr-CA" i="1" dirty="0" smtClean="0"/>
              <a:t>Est </a:t>
            </a:r>
            <a:r>
              <a:rPr lang="fr-CA" i="1" dirty="0" err="1" smtClean="0"/>
              <a:t>miu</a:t>
            </a:r>
            <a:r>
              <a:rPr lang="fr-CA" i="1" dirty="0" smtClean="0"/>
              <a:t> qu’</a:t>
            </a:r>
            <a:r>
              <a:rPr lang="fr-CA" i="1" dirty="0" err="1" smtClean="0"/>
              <a:t>érien</a:t>
            </a:r>
            <a:r>
              <a:rPr lang="fr-CA" i="1" dirty="0" smtClean="0"/>
              <a:t>!</a:t>
            </a:r>
            <a:r>
              <a:rPr lang="fr-CA" dirty="0" smtClean="0"/>
              <a:t> »</a:t>
            </a:r>
          </a:p>
          <a:p>
            <a:r>
              <a:rPr lang="en-US" dirty="0" smtClean="0"/>
              <a:t>[…]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 smtClean="0"/>
              <a:t>Ch’codin</a:t>
            </a:r>
            <a:r>
              <a:rPr lang="fr-CA" i="1" dirty="0" smtClean="0"/>
              <a:t> du jour éd l’An</a:t>
            </a:r>
            <a:r>
              <a:rPr lang="fr-CA" dirty="0" smtClean="0"/>
              <a:t> (</a:t>
            </a:r>
            <a:r>
              <a:rPr lang="fr-CA" dirty="0" err="1" smtClean="0"/>
              <a:t>Dulphy</a:t>
            </a:r>
            <a:r>
              <a:rPr lang="fr-CA" dirty="0" smtClean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b="1" dirty="0" err="1" smtClean="0"/>
              <a:t>Ch’Dur</a:t>
            </a:r>
            <a:r>
              <a:rPr lang="fr-CA" dirty="0" smtClean="0"/>
              <a:t>:  A </a:t>
            </a:r>
            <a:r>
              <a:rPr lang="fr-CA" dirty="0" err="1" smtClean="0"/>
              <a:t>foait</a:t>
            </a:r>
            <a:r>
              <a:rPr lang="fr-CA" dirty="0" smtClean="0"/>
              <a:t> </a:t>
            </a:r>
            <a:r>
              <a:rPr lang="fr-CA" dirty="0" err="1" smtClean="0"/>
              <a:t>tchinze</a:t>
            </a:r>
            <a:r>
              <a:rPr lang="fr-CA" dirty="0" smtClean="0"/>
              <a:t> jours </a:t>
            </a:r>
            <a:r>
              <a:rPr lang="fr-CA" dirty="0" err="1" smtClean="0"/>
              <a:t>éq</a:t>
            </a:r>
            <a:r>
              <a:rPr lang="fr-CA" dirty="0" smtClean="0"/>
              <a:t> </a:t>
            </a:r>
            <a:r>
              <a:rPr lang="fr-CA" dirty="0" err="1" smtClean="0"/>
              <a:t>chés</a:t>
            </a:r>
            <a:r>
              <a:rPr lang="fr-CA" dirty="0" smtClean="0"/>
              <a:t> </a:t>
            </a:r>
            <a:r>
              <a:rPr lang="fr-CA" dirty="0" err="1" smtClean="0"/>
              <a:t>liseux</a:t>
            </a:r>
            <a:r>
              <a:rPr lang="fr-CA" dirty="0" smtClean="0"/>
              <a:t> dé </a:t>
            </a:r>
            <a:r>
              <a:rPr lang="fr-CA" dirty="0" err="1" smtClean="0"/>
              <a:t>Ch’Courrier</a:t>
            </a:r>
            <a:r>
              <a:rPr lang="fr-CA" dirty="0" smtClean="0"/>
              <a:t> i n’ont </a:t>
            </a:r>
            <a:r>
              <a:rPr lang="fr-CA" u="sng" dirty="0" smtClean="0">
                <a:solidFill>
                  <a:srgbClr val="C00000"/>
                </a:solidFill>
              </a:rPr>
              <a:t>point</a:t>
            </a:r>
            <a:r>
              <a:rPr lang="fr-CA" dirty="0" smtClean="0"/>
              <a:t> </a:t>
            </a:r>
            <a:r>
              <a:rPr lang="fr-CA" dirty="0" err="1" smtClean="0"/>
              <a:t>ieu</a:t>
            </a:r>
            <a:r>
              <a:rPr lang="fr-CA" dirty="0" smtClean="0"/>
              <a:t> l’occasion d’</a:t>
            </a:r>
            <a:r>
              <a:rPr lang="fr-CA" dirty="0" err="1" smtClean="0"/>
              <a:t>inténne</a:t>
            </a:r>
            <a:r>
              <a:rPr lang="fr-CA" dirty="0" smtClean="0"/>
              <a:t> no </a:t>
            </a:r>
            <a:r>
              <a:rPr lang="fr-CA" dirty="0" err="1" smtClean="0"/>
              <a:t>ratros</a:t>
            </a:r>
            <a:r>
              <a:rPr lang="fr-CA" dirty="0" smtClean="0"/>
              <a:t> </a:t>
            </a:r>
            <a:r>
              <a:rPr lang="fr-CA" dirty="0" err="1" smtClean="0"/>
              <a:t>din</a:t>
            </a:r>
            <a:r>
              <a:rPr lang="fr-CA" dirty="0" smtClean="0"/>
              <a:t> </a:t>
            </a:r>
            <a:r>
              <a:rPr lang="fr-CA" dirty="0" err="1" smtClean="0"/>
              <a:t>ch’jornal</a:t>
            </a:r>
            <a:r>
              <a:rPr lang="fr-CA" dirty="0" smtClean="0"/>
              <a:t>.  A mérite </a:t>
            </a:r>
            <a:r>
              <a:rPr lang="fr-CA" dirty="0" err="1" smtClean="0"/>
              <a:t>pétète</a:t>
            </a:r>
            <a:r>
              <a:rPr lang="fr-CA" dirty="0" smtClean="0"/>
              <a:t> </a:t>
            </a:r>
            <a:r>
              <a:rPr lang="fr-CA" dirty="0" err="1" smtClean="0"/>
              <a:t>éne</a:t>
            </a:r>
            <a:r>
              <a:rPr lang="fr-CA" dirty="0" smtClean="0"/>
              <a:t> </a:t>
            </a:r>
            <a:r>
              <a:rPr lang="fr-CA" dirty="0" err="1" smtClean="0"/>
              <a:t>tchote</a:t>
            </a:r>
            <a:r>
              <a:rPr lang="fr-CA" dirty="0" smtClean="0"/>
              <a:t> </a:t>
            </a:r>
            <a:r>
              <a:rPr lang="fr-CA" dirty="0" err="1" smtClean="0"/>
              <a:t>ésplication</a:t>
            </a:r>
            <a:r>
              <a:rPr lang="fr-CA" dirty="0" smtClean="0"/>
              <a:t>.</a:t>
            </a:r>
          </a:p>
          <a:p>
            <a:r>
              <a:rPr lang="fr-CA" b="1" dirty="0" err="1" smtClean="0"/>
              <a:t>Ch’Mo</a:t>
            </a:r>
            <a:r>
              <a:rPr lang="fr-CA" dirty="0" smtClean="0"/>
              <a:t>:  Est vrai, </a:t>
            </a:r>
            <a:r>
              <a:rPr lang="fr-CA" dirty="0" err="1" smtClean="0"/>
              <a:t>ch’Dur</a:t>
            </a:r>
            <a:r>
              <a:rPr lang="fr-CA" dirty="0" smtClean="0"/>
              <a:t>.  </a:t>
            </a:r>
            <a:r>
              <a:rPr lang="fr-CA" dirty="0" err="1" smtClean="0"/>
              <a:t>Chés</a:t>
            </a:r>
            <a:r>
              <a:rPr lang="fr-CA" dirty="0" smtClean="0"/>
              <a:t> gins i s’in vont finir </a:t>
            </a:r>
            <a:r>
              <a:rPr lang="fr-CA" dirty="0" err="1" smtClean="0"/>
              <a:t>pèr</a:t>
            </a:r>
            <a:r>
              <a:rPr lang="fr-CA" dirty="0" smtClean="0"/>
              <a:t> </a:t>
            </a:r>
            <a:r>
              <a:rPr lang="fr-CA" dirty="0" err="1" smtClean="0"/>
              <a:t>pinser</a:t>
            </a:r>
            <a:r>
              <a:rPr lang="fr-CA" dirty="0" smtClean="0"/>
              <a:t> qu’o </a:t>
            </a:r>
            <a:r>
              <a:rPr lang="fr-CA" dirty="0" err="1" smtClean="0"/>
              <a:t>sonme</a:t>
            </a:r>
            <a:r>
              <a:rPr lang="fr-CA" dirty="0" smtClean="0"/>
              <a:t> in brouille.  A n’est </a:t>
            </a:r>
            <a:r>
              <a:rPr lang="fr-CA" u="sng" dirty="0" smtClean="0">
                <a:solidFill>
                  <a:srgbClr val="C00000"/>
                </a:solidFill>
              </a:rPr>
              <a:t>mie</a:t>
            </a:r>
            <a:r>
              <a:rPr lang="fr-CA" dirty="0" smtClean="0"/>
              <a:t> vrai.  O n’</a:t>
            </a:r>
            <a:r>
              <a:rPr lang="fr-CA" dirty="0" err="1" smtClean="0"/>
              <a:t>ons</a:t>
            </a:r>
            <a:r>
              <a:rPr lang="fr-CA" dirty="0" smtClean="0"/>
              <a:t> </a:t>
            </a:r>
            <a:r>
              <a:rPr lang="fr-CA" u="sng" dirty="0" smtClean="0">
                <a:solidFill>
                  <a:srgbClr val="C00000"/>
                </a:solidFill>
              </a:rPr>
              <a:t>point</a:t>
            </a:r>
            <a:r>
              <a:rPr lang="fr-CA" dirty="0" smtClean="0"/>
              <a:t> d’raisons d’disputer.  </a:t>
            </a:r>
            <a:r>
              <a:rPr lang="fr-CA" dirty="0" err="1" smtClean="0"/>
              <a:t>Ch’est</a:t>
            </a:r>
            <a:r>
              <a:rPr lang="fr-CA" dirty="0" smtClean="0"/>
              <a:t> à </a:t>
            </a:r>
            <a:r>
              <a:rPr lang="fr-CA" dirty="0" err="1" smtClean="0"/>
              <a:t>coeuse</a:t>
            </a:r>
            <a:r>
              <a:rPr lang="fr-CA" dirty="0" smtClean="0"/>
              <a:t> éd </a:t>
            </a:r>
            <a:r>
              <a:rPr lang="fr-CA" dirty="0" err="1" smtClean="0"/>
              <a:t>chés</a:t>
            </a:r>
            <a:r>
              <a:rPr lang="fr-CA" dirty="0" smtClean="0"/>
              <a:t> fêtes.  </a:t>
            </a:r>
            <a:r>
              <a:rPr lang="fr-CA" dirty="0" err="1" smtClean="0"/>
              <a:t>Cht’énèe</a:t>
            </a:r>
            <a:r>
              <a:rPr lang="fr-CA" dirty="0" smtClean="0"/>
              <a:t> chi, Noé pi l’an il ont </a:t>
            </a:r>
            <a:r>
              <a:rPr lang="fr-CA" dirty="0" err="1" smtClean="0"/>
              <a:t>tombè</a:t>
            </a:r>
            <a:r>
              <a:rPr lang="fr-CA" dirty="0" smtClean="0"/>
              <a:t> un </a:t>
            </a:r>
            <a:r>
              <a:rPr lang="fr-CA" dirty="0" err="1" smtClean="0"/>
              <a:t>diminche</a:t>
            </a:r>
            <a:r>
              <a:rPr lang="fr-CA" dirty="0" smtClean="0"/>
              <a:t>.  Et pi </a:t>
            </a:r>
            <a:r>
              <a:rPr lang="fr-CA" dirty="0" err="1" smtClean="0"/>
              <a:t>conme</a:t>
            </a:r>
            <a:r>
              <a:rPr lang="fr-CA" dirty="0" smtClean="0"/>
              <a:t> </a:t>
            </a:r>
            <a:r>
              <a:rPr lang="fr-CA" dirty="0" err="1" smtClean="0"/>
              <a:t>éch</a:t>
            </a:r>
            <a:r>
              <a:rPr lang="fr-CA" dirty="0" smtClean="0"/>
              <a:t> </a:t>
            </a:r>
            <a:r>
              <a:rPr lang="fr-CA" dirty="0" err="1" smtClean="0"/>
              <a:t>jornal</a:t>
            </a:r>
            <a:r>
              <a:rPr lang="fr-CA" dirty="0" smtClean="0"/>
              <a:t> i n’</a:t>
            </a:r>
            <a:r>
              <a:rPr lang="fr-CA" dirty="0" err="1" smtClean="0"/>
              <a:t>péroait</a:t>
            </a:r>
            <a:r>
              <a:rPr lang="fr-CA" dirty="0" smtClean="0"/>
              <a:t> </a:t>
            </a:r>
            <a:r>
              <a:rPr lang="fr-CA" u="sng" dirty="0" smtClean="0">
                <a:solidFill>
                  <a:srgbClr val="C00000"/>
                </a:solidFill>
              </a:rPr>
              <a:t>point</a:t>
            </a:r>
            <a:r>
              <a:rPr lang="fr-CA" dirty="0" smtClean="0"/>
              <a:t> </a:t>
            </a:r>
            <a:r>
              <a:rPr lang="fr-CA" dirty="0" err="1" smtClean="0"/>
              <a:t>chés</a:t>
            </a:r>
            <a:r>
              <a:rPr lang="fr-CA" dirty="0" smtClean="0"/>
              <a:t> jours éd fêtes </a:t>
            </a:r>
            <a:r>
              <a:rPr lang="fr-CA" dirty="0" err="1" smtClean="0"/>
              <a:t>carillonnès</a:t>
            </a:r>
            <a:r>
              <a:rPr lang="fr-CA" dirty="0" smtClean="0"/>
              <a:t>, i n’o </a:t>
            </a:r>
            <a:r>
              <a:rPr lang="fr-CA" u="sng" dirty="0" smtClean="0">
                <a:solidFill>
                  <a:srgbClr val="C00000"/>
                </a:solidFill>
              </a:rPr>
              <a:t>point</a:t>
            </a:r>
            <a:r>
              <a:rPr lang="fr-CA" dirty="0" smtClean="0"/>
              <a:t> </a:t>
            </a:r>
            <a:r>
              <a:rPr lang="fr-CA" dirty="0" err="1" smtClean="0"/>
              <a:t>yeu</a:t>
            </a:r>
            <a:r>
              <a:rPr lang="fr-CA" dirty="0" smtClean="0"/>
              <a:t> no rubrique </a:t>
            </a:r>
            <a:r>
              <a:rPr lang="fr-CA" dirty="0" err="1" smtClean="0"/>
              <a:t>tchinze</a:t>
            </a:r>
            <a:r>
              <a:rPr lang="fr-CA" dirty="0" smtClean="0"/>
              <a:t> jours d’</a:t>
            </a:r>
            <a:r>
              <a:rPr lang="fr-CA" dirty="0" err="1" smtClean="0"/>
              <a:t>afile</a:t>
            </a:r>
            <a:r>
              <a:rPr lang="fr-CA" dirty="0" smtClean="0"/>
              <a:t>. </a:t>
            </a:r>
            <a:r>
              <a:rPr lang="en-US" dirty="0" smtClean="0"/>
              <a:t>[…]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Quelques traits du picard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109313"/>
              </p:ext>
            </p:extLst>
          </p:nvPr>
        </p:nvGraphicFramePr>
        <p:xfrm>
          <a:off x="381000" y="22479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chemeClr val="tx1"/>
                          </a:solidFill>
                        </a:rPr>
                        <a:t>Trait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chemeClr val="tx1"/>
                          </a:solidFill>
                        </a:rPr>
                        <a:t>Exemple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>
                          <a:solidFill>
                            <a:schemeClr val="tx1"/>
                          </a:solidFill>
                        </a:rPr>
                        <a:t>Palatalisation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b="0" i="1" dirty="0" err="1" smtClean="0">
                          <a:solidFill>
                            <a:schemeClr val="tx1"/>
                          </a:solidFill>
                        </a:rPr>
                        <a:t>Canchon</a:t>
                      </a:r>
                      <a:r>
                        <a:rPr lang="fr-CA" sz="2400" b="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[k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sym typeface="SILDoulos IPA93"/>
                        </a:rPr>
                        <a:t>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] ‘chanson’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>
                          <a:solidFill>
                            <a:schemeClr val="tx1"/>
                          </a:solidFill>
                        </a:rPr>
                        <a:t>Redoublement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Fonse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n’</a:t>
                      </a:r>
                      <a:r>
                        <a:rPr lang="fr-FR" sz="24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étoait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point </a:t>
                      </a:r>
                      <a:r>
                        <a:rPr lang="fr-FR" sz="24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‘Alphonse n’était pas là’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>
                          <a:solidFill>
                            <a:schemeClr val="tx1"/>
                          </a:solidFill>
                        </a:rPr>
                        <a:t>Déterminant défini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i="1" dirty="0" err="1" smtClean="0">
                          <a:solidFill>
                            <a:schemeClr val="tx1"/>
                          </a:solidFill>
                        </a:rPr>
                        <a:t>Ch’viu</a:t>
                      </a:r>
                      <a:r>
                        <a:rPr lang="fr-CA" sz="24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A" sz="2400" i="1" dirty="0" err="1" smtClean="0">
                          <a:solidFill>
                            <a:schemeClr val="tx1"/>
                          </a:solidFill>
                        </a:rPr>
                        <a:t>bonhonme</a:t>
                      </a:r>
                      <a:r>
                        <a:rPr lang="fr-CA" sz="24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A" sz="2400" i="0" dirty="0" smtClean="0">
                          <a:solidFill>
                            <a:schemeClr val="tx1"/>
                          </a:solidFill>
                        </a:rPr>
                        <a:t>‘le vieil homme’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>
                          <a:solidFill>
                            <a:schemeClr val="tx1"/>
                          </a:solidFill>
                        </a:rPr>
                        <a:t>Négation verbale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i="1" dirty="0" smtClean="0">
                          <a:solidFill>
                            <a:schemeClr val="tx1"/>
                          </a:solidFill>
                        </a:rPr>
                        <a:t>Point &amp; mie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>
                          <a:solidFill>
                            <a:schemeClr val="tx1"/>
                          </a:solidFill>
                        </a:rPr>
                        <a:t>3pl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i="1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fr-CA" sz="2400" i="1" dirty="0" err="1" smtClean="0">
                          <a:solidFill>
                            <a:schemeClr val="tx1"/>
                          </a:solidFill>
                        </a:rPr>
                        <a:t>rbéy’t</a:t>
                      </a:r>
                      <a:r>
                        <a:rPr lang="fr-CA" sz="2400" i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CA" sz="24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≠ </a:t>
                      </a:r>
                      <a:r>
                        <a:rPr lang="fr-CA" sz="240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lang="fr-CA" sz="2400" i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rbéye</a:t>
                      </a:r>
                      <a:r>
                        <a:rPr lang="fr-CA" sz="24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r>
                        <a:rPr lang="fr-CA" sz="24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‘ils regardent’ (≠ ‘il regarde’)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i="0" dirty="0" smtClean="0">
                          <a:solidFill>
                            <a:schemeClr val="tx1"/>
                          </a:solidFill>
                        </a:rPr>
                        <a:t>Lexique</a:t>
                      </a:r>
                      <a:endParaRPr 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i="1" dirty="0" err="1" smtClean="0">
                          <a:solidFill>
                            <a:schemeClr val="tx1"/>
                          </a:solidFill>
                        </a:rPr>
                        <a:t>Rbéyer</a:t>
                      </a:r>
                      <a:r>
                        <a:rPr lang="fr-CA" sz="24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A" sz="2400" i="0" dirty="0" smtClean="0">
                          <a:solidFill>
                            <a:schemeClr val="tx1"/>
                          </a:solidFill>
                        </a:rPr>
                        <a:t>‘regarder’</a:t>
                      </a:r>
                    </a:p>
                    <a:p>
                      <a:r>
                        <a:rPr lang="fr-CA" sz="2400" i="1" dirty="0" err="1" smtClean="0">
                          <a:solidFill>
                            <a:schemeClr val="tx1"/>
                          </a:solidFill>
                        </a:rPr>
                        <a:t>Ramintuveries</a:t>
                      </a:r>
                      <a:r>
                        <a:rPr lang="fr-CA" sz="2400" i="0" dirty="0" smtClean="0">
                          <a:solidFill>
                            <a:schemeClr val="tx1"/>
                          </a:solidFill>
                        </a:rPr>
                        <a:t> ‘souvenirs’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0840" y="3160123"/>
            <a:ext cx="8229600" cy="876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0840" y="2741023"/>
            <a:ext cx="8229600" cy="419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0840" y="4477295"/>
            <a:ext cx="8229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0840" y="5807529"/>
            <a:ext cx="8229600" cy="88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0840" y="4931592"/>
            <a:ext cx="8229600" cy="88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70840" y="4035335"/>
            <a:ext cx="8229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2E0-3298-4D34-9E08-467DC19801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i="1" dirty="0" err="1" smtClean="0"/>
              <a:t>Cmint</a:t>
            </a:r>
            <a:r>
              <a:rPr lang="fr-CA" i="1" dirty="0" smtClean="0"/>
              <a:t> qu’il a </a:t>
            </a:r>
            <a:r>
              <a:rPr lang="fr-CA" i="1" dirty="0" err="1" smtClean="0"/>
              <a:t>foait</a:t>
            </a:r>
            <a:r>
              <a:rPr lang="fr-CA" i="1" dirty="0" smtClean="0"/>
              <a:t>, César? </a:t>
            </a:r>
            <a:r>
              <a:rPr lang="fr-CA" dirty="0" smtClean="0"/>
              <a:t>(</a:t>
            </a:r>
            <a:r>
              <a:rPr lang="fr-CA" dirty="0" err="1" smtClean="0"/>
              <a:t>Dulphy</a:t>
            </a:r>
            <a:r>
              <a:rPr lang="fr-CA" dirty="0" smtClean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« En Italie, Romano Prodi a revendiqué la victoire de sa coalition au conseil.  Berlusconi conteste et demande un recomptage »</a:t>
            </a:r>
          </a:p>
          <a:p>
            <a:r>
              <a:rPr lang="fr-CA" b="1" dirty="0" err="1" smtClean="0"/>
              <a:t>Ch’Dur</a:t>
            </a:r>
            <a:r>
              <a:rPr lang="fr-CA" dirty="0" smtClean="0"/>
              <a:t>:  I n’o </a:t>
            </a:r>
            <a:r>
              <a:rPr lang="fr-CA" u="sng" dirty="0" smtClean="0">
                <a:solidFill>
                  <a:srgbClr val="C00000"/>
                </a:solidFill>
              </a:rPr>
              <a:t>point</a:t>
            </a:r>
            <a:r>
              <a:rPr lang="fr-CA" dirty="0" smtClean="0"/>
              <a:t> qu’in France qu’i sont in </a:t>
            </a:r>
            <a:r>
              <a:rPr lang="fr-CA" dirty="0" err="1" smtClean="0"/>
              <a:t>prousse</a:t>
            </a:r>
            <a:r>
              <a:rPr lang="fr-CA" dirty="0" smtClean="0"/>
              <a:t> </a:t>
            </a:r>
            <a:r>
              <a:rPr lang="fr-CA" dirty="0" err="1" smtClean="0"/>
              <a:t>aveuc</a:t>
            </a:r>
            <a:r>
              <a:rPr lang="fr-CA" dirty="0" smtClean="0"/>
              <a:t> </a:t>
            </a:r>
            <a:r>
              <a:rPr lang="fr-CA" dirty="0" err="1" smtClean="0"/>
              <a:t>chés</a:t>
            </a:r>
            <a:r>
              <a:rPr lang="fr-CA" dirty="0" smtClean="0"/>
              <a:t> </a:t>
            </a:r>
            <a:r>
              <a:rPr lang="fr-CA" dirty="0" err="1" smtClean="0"/>
              <a:t>éléctions</a:t>
            </a:r>
            <a:r>
              <a:rPr lang="fr-CA" dirty="0" smtClean="0"/>
              <a:t> </a:t>
            </a:r>
            <a:r>
              <a:rPr lang="en-US" dirty="0" smtClean="0"/>
              <a:t>[…]</a:t>
            </a:r>
            <a:endParaRPr lang="fr-CA" dirty="0" smtClean="0"/>
          </a:p>
          <a:p>
            <a:r>
              <a:rPr lang="fr-CA" b="1" dirty="0" err="1" smtClean="0"/>
              <a:t>Ch’Dur</a:t>
            </a:r>
            <a:r>
              <a:rPr lang="fr-CA" dirty="0" smtClean="0"/>
              <a:t>:  Toute est </a:t>
            </a:r>
            <a:r>
              <a:rPr lang="fr-CA" dirty="0" err="1" smtClean="0"/>
              <a:t>boin</a:t>
            </a:r>
            <a:r>
              <a:rPr lang="fr-CA" dirty="0" smtClean="0"/>
              <a:t> pour </a:t>
            </a:r>
            <a:r>
              <a:rPr lang="fr-CA" dirty="0" err="1" smtClean="0"/>
              <a:t>avoér</a:t>
            </a:r>
            <a:r>
              <a:rPr lang="fr-CA" dirty="0" smtClean="0"/>
              <a:t> des </a:t>
            </a:r>
            <a:r>
              <a:rPr lang="fr-CA" dirty="0" err="1" smtClean="0"/>
              <a:t>voès</a:t>
            </a:r>
            <a:r>
              <a:rPr lang="fr-CA" dirty="0" smtClean="0"/>
              <a:t>.  </a:t>
            </a:r>
            <a:r>
              <a:rPr lang="fr-CA" dirty="0" err="1" smtClean="0"/>
              <a:t>Meume</a:t>
            </a:r>
            <a:r>
              <a:rPr lang="fr-CA" dirty="0" smtClean="0"/>
              <a:t> si a pue.</a:t>
            </a:r>
          </a:p>
          <a:p>
            <a:r>
              <a:rPr lang="fr-CA" b="1" dirty="0" err="1" smtClean="0"/>
              <a:t>Ch’Mo</a:t>
            </a:r>
            <a:r>
              <a:rPr lang="fr-CA" dirty="0" smtClean="0"/>
              <a:t>:  I n’</a:t>
            </a:r>
            <a:r>
              <a:rPr lang="fr-CA" dirty="0" err="1" smtClean="0"/>
              <a:t>feut</a:t>
            </a:r>
            <a:r>
              <a:rPr lang="fr-CA" dirty="0" smtClean="0"/>
              <a:t> </a:t>
            </a:r>
            <a:r>
              <a:rPr lang="fr-CA" u="sng" dirty="0" smtClean="0">
                <a:solidFill>
                  <a:srgbClr val="C00000"/>
                </a:solidFill>
              </a:rPr>
              <a:t>mie</a:t>
            </a:r>
            <a:r>
              <a:rPr lang="fr-CA" dirty="0" smtClean="0"/>
              <a:t> aller si loin.  On n’est </a:t>
            </a:r>
            <a:r>
              <a:rPr lang="fr-CA" u="sng" dirty="0" smtClean="0">
                <a:solidFill>
                  <a:srgbClr val="C00000"/>
                </a:solidFill>
              </a:rPr>
              <a:t>mie</a:t>
            </a:r>
            <a:r>
              <a:rPr lang="fr-CA" dirty="0" smtClean="0"/>
              <a:t> </a:t>
            </a:r>
            <a:r>
              <a:rPr lang="fr-CA" dirty="0" err="1" smtClean="0"/>
              <a:t>forchè</a:t>
            </a:r>
            <a:r>
              <a:rPr lang="fr-CA" dirty="0" smtClean="0"/>
              <a:t> d’aller in Italie pour </a:t>
            </a:r>
            <a:r>
              <a:rPr lang="fr-CA" dirty="0" err="1" smtClean="0"/>
              <a:t>vir</a:t>
            </a:r>
            <a:r>
              <a:rPr lang="fr-CA" dirty="0" smtClean="0"/>
              <a:t> o. </a:t>
            </a:r>
            <a:r>
              <a:rPr lang="en-US" dirty="0" smtClean="0"/>
              <a:t>[…]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</a:rPr>
              <a:t>Concordance des négations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Variabilité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i="1" dirty="0" smtClean="0"/>
          </a:p>
          <a:p>
            <a:r>
              <a:rPr lang="fr-CA" i="1" dirty="0" smtClean="0"/>
              <a:t>O </a:t>
            </a:r>
            <a:r>
              <a:rPr lang="fr-CA" i="1" dirty="0" err="1" smtClean="0"/>
              <a:t>nin</a:t>
            </a:r>
            <a:r>
              <a:rPr lang="fr-CA" i="1" dirty="0" smtClean="0"/>
              <a:t> sortirons </a:t>
            </a:r>
            <a:r>
              <a:rPr lang="fr-CA" i="1" u="sng" dirty="0" err="1" smtClean="0">
                <a:solidFill>
                  <a:srgbClr val="C00000"/>
                </a:solidFill>
              </a:rPr>
              <a:t>janmoé</a:t>
            </a:r>
            <a:r>
              <a:rPr lang="fr-CA" i="1" dirty="0" smtClean="0"/>
              <a:t>, d’tout leu bazar </a:t>
            </a:r>
            <a:r>
              <a:rPr lang="fr-CA" dirty="0" smtClean="0"/>
              <a:t>(</a:t>
            </a:r>
            <a:r>
              <a:rPr lang="fr-CA" dirty="0" err="1" smtClean="0"/>
              <a:t>Dulphy</a:t>
            </a:r>
            <a:r>
              <a:rPr lang="fr-CA" dirty="0" smtClean="0"/>
              <a:t> III:415)</a:t>
            </a:r>
          </a:p>
          <a:p>
            <a:r>
              <a:rPr lang="fr-CA" i="1" dirty="0"/>
              <a:t>O n’y </a:t>
            </a:r>
            <a:r>
              <a:rPr lang="fr-CA" i="1" dirty="0" err="1"/>
              <a:t>comprins</a:t>
            </a:r>
            <a:r>
              <a:rPr lang="fr-CA" i="1" dirty="0"/>
              <a:t> </a:t>
            </a:r>
            <a:r>
              <a:rPr lang="fr-CA" i="1" u="sng" dirty="0">
                <a:solidFill>
                  <a:srgbClr val="C00000"/>
                </a:solidFill>
              </a:rPr>
              <a:t>rien</a:t>
            </a:r>
            <a:r>
              <a:rPr lang="fr-CA" i="1" dirty="0"/>
              <a:t>, à sin mot d’billet</a:t>
            </a:r>
            <a:r>
              <a:rPr lang="fr-CA" i="1" dirty="0" smtClean="0"/>
              <a:t>. </a:t>
            </a:r>
            <a:r>
              <a:rPr lang="fr-CA" dirty="0" smtClean="0"/>
              <a:t>(</a:t>
            </a:r>
            <a:r>
              <a:rPr lang="fr-CA" dirty="0" err="1" smtClean="0"/>
              <a:t>Dulphy</a:t>
            </a:r>
            <a:r>
              <a:rPr lang="fr-CA" dirty="0" smtClean="0"/>
              <a:t>)</a:t>
            </a:r>
          </a:p>
          <a:p>
            <a:endParaRPr lang="fr-CA" i="1" dirty="0" smtClean="0"/>
          </a:p>
          <a:p>
            <a:r>
              <a:rPr lang="fr-CA" i="1" dirty="0" smtClean="0"/>
              <a:t>A </a:t>
            </a:r>
            <a:r>
              <a:rPr lang="fr-CA" i="1" dirty="0"/>
              <a:t>n’o </a:t>
            </a:r>
            <a:r>
              <a:rPr lang="fr-CA" i="1" u="sng" dirty="0">
                <a:solidFill>
                  <a:srgbClr val="C00000"/>
                </a:solidFill>
              </a:rPr>
              <a:t>mie rien</a:t>
            </a:r>
            <a:r>
              <a:rPr lang="fr-CA" i="1" dirty="0"/>
              <a:t> </a:t>
            </a:r>
            <a:r>
              <a:rPr lang="fr-CA" i="1" dirty="0" err="1"/>
              <a:t>nmandè</a:t>
            </a:r>
            <a:r>
              <a:rPr lang="fr-CA" i="1" dirty="0"/>
              <a:t> à </a:t>
            </a:r>
            <a:r>
              <a:rPr lang="fr-CA" i="1" dirty="0" err="1" smtClean="0"/>
              <a:t>parsonne</a:t>
            </a:r>
            <a:r>
              <a:rPr lang="fr-CA" i="1" dirty="0" smtClean="0"/>
              <a:t> </a:t>
            </a:r>
            <a:r>
              <a:rPr lang="fr-CA" dirty="0" smtClean="0"/>
              <a:t>(</a:t>
            </a:r>
            <a:r>
              <a:rPr lang="fr-CA" dirty="0" err="1" smtClean="0"/>
              <a:t>Dulphy</a:t>
            </a:r>
            <a:r>
              <a:rPr lang="fr-CA" dirty="0" smtClean="0"/>
              <a:t>)</a:t>
            </a:r>
          </a:p>
          <a:p>
            <a:r>
              <a:rPr lang="fr-CA" i="1" dirty="0"/>
              <a:t>O n’tire </a:t>
            </a:r>
            <a:r>
              <a:rPr lang="fr-CA" i="1" u="sng" dirty="0">
                <a:solidFill>
                  <a:srgbClr val="C00000"/>
                </a:solidFill>
              </a:rPr>
              <a:t>mie pu</a:t>
            </a:r>
            <a:r>
              <a:rPr lang="fr-CA" i="1" dirty="0"/>
              <a:t> </a:t>
            </a:r>
            <a:r>
              <a:rPr lang="fr-CA" i="1" dirty="0" err="1"/>
              <a:t>chés</a:t>
            </a:r>
            <a:r>
              <a:rPr lang="fr-CA" i="1" dirty="0"/>
              <a:t> </a:t>
            </a:r>
            <a:r>
              <a:rPr lang="fr-CA" i="1" dirty="0" err="1"/>
              <a:t>roés</a:t>
            </a:r>
            <a:r>
              <a:rPr lang="fr-CA" i="1" dirty="0"/>
              <a:t> </a:t>
            </a:r>
            <a:r>
              <a:rPr lang="fr-CA" i="1" dirty="0" err="1"/>
              <a:t>passè</a:t>
            </a:r>
            <a:r>
              <a:rPr lang="fr-CA" i="1" dirty="0"/>
              <a:t> l’premier </a:t>
            </a:r>
            <a:r>
              <a:rPr lang="fr-CA" i="1" dirty="0" err="1"/>
              <a:t>diminche</a:t>
            </a:r>
            <a:r>
              <a:rPr lang="fr-CA" i="1" dirty="0"/>
              <a:t> éd janvier. </a:t>
            </a:r>
            <a:r>
              <a:rPr lang="fr-CA" dirty="0" smtClean="0"/>
              <a:t>(</a:t>
            </a:r>
            <a:r>
              <a:rPr lang="fr-CA" dirty="0" err="1" smtClean="0"/>
              <a:t>Dulphy</a:t>
            </a:r>
            <a:r>
              <a:rPr lang="fr-CA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Mie pu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— </a:t>
            </a:r>
            <a:r>
              <a:rPr lang="en-US" dirty="0" err="1"/>
              <a:t>Sié</a:t>
            </a:r>
            <a:r>
              <a:rPr lang="en-US" dirty="0"/>
              <a:t>, </a:t>
            </a:r>
            <a:r>
              <a:rPr lang="en-US" dirty="0" err="1"/>
              <a:t>sié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o </a:t>
            </a:r>
            <a:r>
              <a:rPr lang="en-US" dirty="0" err="1"/>
              <a:t>diroait</a:t>
            </a:r>
            <a:r>
              <a:rPr lang="en-US" dirty="0"/>
              <a:t> </a:t>
            </a:r>
            <a:r>
              <a:rPr lang="en-US" dirty="0" err="1"/>
              <a:t>qu’innhui</a:t>
            </a:r>
            <a:r>
              <a:rPr lang="en-US" dirty="0"/>
              <a:t> </a:t>
            </a:r>
            <a:r>
              <a:rPr lang="en-US" dirty="0" err="1"/>
              <a:t>oz</a:t>
            </a:r>
            <a:r>
              <a:rPr lang="en-US" dirty="0"/>
              <a:t> </a:t>
            </a:r>
            <a:r>
              <a:rPr lang="en-US" dirty="0" err="1"/>
              <a:t>éte</a:t>
            </a:r>
            <a:r>
              <a:rPr lang="en-US" dirty="0"/>
              <a:t> </a:t>
            </a:r>
            <a:r>
              <a:rPr lang="en-US" dirty="0" err="1"/>
              <a:t>gramint</a:t>
            </a:r>
            <a:r>
              <a:rPr lang="en-US" dirty="0"/>
              <a:t> </a:t>
            </a:r>
            <a:r>
              <a:rPr lang="en-US" dirty="0" err="1"/>
              <a:t>quértchè</a:t>
            </a:r>
            <a:r>
              <a:rPr lang="en-US" dirty="0"/>
              <a:t>. </a:t>
            </a:r>
            <a:r>
              <a:rPr lang="en-US" dirty="0" err="1"/>
              <a:t>Éte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seur</a:t>
            </a:r>
            <a:r>
              <a:rPr lang="en-US" dirty="0"/>
              <a:t> </a:t>
            </a:r>
            <a:r>
              <a:rPr lang="en-US" dirty="0" err="1"/>
              <a:t>qu’o</a:t>
            </a:r>
            <a:r>
              <a:rPr lang="en-US" dirty="0"/>
              <a:t> </a:t>
            </a:r>
            <a:r>
              <a:rPr lang="en-US" dirty="0" err="1"/>
              <a:t>porons</a:t>
            </a:r>
            <a:r>
              <a:rPr lang="en-US" dirty="0"/>
              <a:t> </a:t>
            </a:r>
            <a:r>
              <a:rPr lang="en-US" dirty="0" err="1"/>
              <a:t>monter</a:t>
            </a:r>
            <a:r>
              <a:rPr lang="en-US" dirty="0"/>
              <a:t> ?</a:t>
            </a:r>
          </a:p>
          <a:p>
            <a:r>
              <a:rPr lang="en-US" dirty="0" smtClean="0"/>
              <a:t>— </a:t>
            </a:r>
            <a:r>
              <a:rPr lang="en-US" dirty="0" err="1"/>
              <a:t>Asseurè</a:t>
            </a:r>
            <a:r>
              <a:rPr lang="en-US" dirty="0"/>
              <a:t> </a:t>
            </a:r>
            <a:r>
              <a:rPr lang="en-US" dirty="0" err="1"/>
              <a:t>qu’o</a:t>
            </a:r>
            <a:r>
              <a:rPr lang="en-US" dirty="0"/>
              <a:t> </a:t>
            </a:r>
            <a:r>
              <a:rPr lang="en-US" dirty="0" err="1"/>
              <a:t>poreu</a:t>
            </a:r>
            <a:r>
              <a:rPr lang="en-US" dirty="0"/>
              <a:t> </a:t>
            </a:r>
            <a:r>
              <a:rPr lang="en-US" dirty="0" err="1"/>
              <a:t>monteu</a:t>
            </a:r>
            <a:r>
              <a:rPr lang="en-US" dirty="0"/>
              <a:t>. </a:t>
            </a:r>
            <a:r>
              <a:rPr lang="en-US" dirty="0" err="1"/>
              <a:t>J’n’ai</a:t>
            </a:r>
            <a:r>
              <a:rPr lang="en-US" dirty="0"/>
              <a:t> </a:t>
            </a:r>
            <a:r>
              <a:rPr lang="en-US" dirty="0" err="1"/>
              <a:t>janmoais</a:t>
            </a:r>
            <a:r>
              <a:rPr lang="en-US" dirty="0"/>
              <a:t> </a:t>
            </a:r>
            <a:r>
              <a:rPr lang="en-US" dirty="0" err="1"/>
              <a:t>tchittè</a:t>
            </a:r>
            <a:r>
              <a:rPr lang="en-US" dirty="0"/>
              <a:t> </a:t>
            </a:r>
            <a:r>
              <a:rPr lang="en-US" dirty="0" err="1"/>
              <a:t>parsonne</a:t>
            </a:r>
            <a:r>
              <a:rPr lang="en-US" dirty="0"/>
              <a:t> </a:t>
            </a:r>
            <a:r>
              <a:rPr lang="en-US" dirty="0" err="1"/>
              <a:t>Adville</a:t>
            </a:r>
            <a:r>
              <a:rPr lang="en-US" dirty="0"/>
              <a:t> !</a:t>
            </a:r>
          </a:p>
          <a:p>
            <a:r>
              <a:rPr lang="en-US" dirty="0" smtClean="0"/>
              <a:t>— </a:t>
            </a:r>
            <a:r>
              <a:rPr lang="en-US" dirty="0"/>
              <a:t>Bon, bon ! </a:t>
            </a:r>
            <a:r>
              <a:rPr lang="en-US" dirty="0" err="1"/>
              <a:t>J’disoais</a:t>
            </a:r>
            <a:r>
              <a:rPr lang="en-US" dirty="0"/>
              <a:t> o </a:t>
            </a:r>
            <a:r>
              <a:rPr lang="en-US" dirty="0" err="1"/>
              <a:t>pasqué</a:t>
            </a:r>
            <a:r>
              <a:rPr lang="en-US" dirty="0"/>
              <a:t> </a:t>
            </a:r>
            <a:r>
              <a:rPr lang="en-US" dirty="0" err="1"/>
              <a:t>chés</a:t>
            </a:r>
            <a:r>
              <a:rPr lang="en-US" dirty="0"/>
              <a:t> gins </a:t>
            </a:r>
            <a:r>
              <a:rPr lang="en-US" dirty="0" err="1"/>
              <a:t>qu’i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intampis</a:t>
            </a:r>
            <a:r>
              <a:rPr lang="en-US" dirty="0"/>
              <a:t> din </a:t>
            </a:r>
            <a:r>
              <a:rPr lang="en-US" dirty="0" err="1"/>
              <a:t>ch’car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l’air</a:t>
            </a:r>
            <a:r>
              <a:rPr lang="en-US" dirty="0"/>
              <a:t> </a:t>
            </a:r>
            <a:r>
              <a:rPr lang="en-US" dirty="0" err="1"/>
              <a:t>sarrès</a:t>
            </a:r>
            <a:r>
              <a:rPr lang="en-US" dirty="0"/>
              <a:t> </a:t>
            </a:r>
            <a:r>
              <a:rPr lang="en-US" dirty="0" err="1"/>
              <a:t>conme</a:t>
            </a:r>
            <a:r>
              <a:rPr lang="en-US" dirty="0"/>
              <a:t> </a:t>
            </a:r>
            <a:r>
              <a:rPr lang="en-US" dirty="0" err="1"/>
              <a:t>édz</a:t>
            </a:r>
            <a:r>
              <a:rPr lang="en-US" dirty="0"/>
              <a:t> </a:t>
            </a:r>
            <a:r>
              <a:rPr lang="en-US" dirty="0" err="1"/>
              <a:t>hérins</a:t>
            </a:r>
            <a:r>
              <a:rPr lang="en-US" dirty="0"/>
              <a:t>. I </a:t>
            </a:r>
            <a:r>
              <a:rPr lang="en-US" dirty="0" err="1"/>
              <a:t>n’o</a:t>
            </a:r>
            <a:r>
              <a:rPr lang="en-US" dirty="0"/>
              <a:t> </a:t>
            </a:r>
            <a:r>
              <a:rPr lang="en-US" u="sng" dirty="0" err="1">
                <a:solidFill>
                  <a:srgbClr val="C00000"/>
                </a:solidFill>
              </a:rPr>
              <a:t>mie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pu</a:t>
            </a:r>
            <a:r>
              <a:rPr lang="en-US" dirty="0"/>
              <a:t> </a:t>
            </a:r>
            <a:r>
              <a:rPr lang="en-US" dirty="0" err="1"/>
              <a:t>d’plache</a:t>
            </a:r>
            <a:r>
              <a:rPr lang="en-US" dirty="0" smtClean="0"/>
              <a:t>…</a:t>
            </a:r>
          </a:p>
          <a:p>
            <a:pPr marL="109728" indent="0" algn="r">
              <a:buNone/>
            </a:pPr>
            <a:r>
              <a:rPr lang="fr-CA" i="1" dirty="0" err="1" smtClean="0"/>
              <a:t>Chl’autocar</a:t>
            </a:r>
            <a:r>
              <a:rPr lang="fr-CA" i="1" dirty="0" smtClean="0"/>
              <a:t> du </a:t>
            </a:r>
            <a:r>
              <a:rPr lang="fr-CA" i="1" dirty="0" err="1" smtClean="0"/>
              <a:t>Bourq</a:t>
            </a:r>
            <a:r>
              <a:rPr lang="fr-CA" i="1" dirty="0" smtClean="0"/>
              <a:t>-éd-Eut</a:t>
            </a:r>
            <a:r>
              <a:rPr lang="fr-CA" dirty="0" smtClean="0"/>
              <a:t> 18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Pu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Et </a:t>
            </a:r>
            <a:r>
              <a:rPr lang="en-US" dirty="0"/>
              <a:t>dire </a:t>
            </a:r>
            <a:r>
              <a:rPr lang="en-US" dirty="0" err="1"/>
              <a:t>éq</a:t>
            </a:r>
            <a:r>
              <a:rPr lang="en-US" dirty="0"/>
              <a:t> </a:t>
            </a:r>
            <a:r>
              <a:rPr lang="en-US" dirty="0" err="1"/>
              <a:t>ch’est</a:t>
            </a:r>
            <a:r>
              <a:rPr lang="en-US" dirty="0"/>
              <a:t> </a:t>
            </a:r>
            <a:r>
              <a:rPr lang="en-US" dirty="0" err="1"/>
              <a:t>ch’gars</a:t>
            </a:r>
            <a:r>
              <a:rPr lang="en-US" dirty="0"/>
              <a:t> lo </a:t>
            </a:r>
            <a:r>
              <a:rPr lang="en-US" dirty="0" err="1"/>
              <a:t>qu’j’attindoais</a:t>
            </a:r>
            <a:r>
              <a:rPr lang="en-US" dirty="0"/>
              <a:t> dpi </a:t>
            </a:r>
            <a:r>
              <a:rPr lang="en-US" dirty="0" err="1"/>
              <a:t>biétot</a:t>
            </a:r>
            <a:r>
              <a:rPr lang="en-US" dirty="0"/>
              <a:t> </a:t>
            </a:r>
            <a:r>
              <a:rPr lang="en-US" dirty="0" err="1"/>
              <a:t>chonq</a:t>
            </a:r>
            <a:r>
              <a:rPr lang="en-US" dirty="0"/>
              <a:t> </a:t>
            </a:r>
            <a:r>
              <a:rPr lang="en-US" dirty="0" err="1"/>
              <a:t>heures</a:t>
            </a:r>
            <a:r>
              <a:rPr lang="en-US" dirty="0"/>
              <a:t> ! I </a:t>
            </a:r>
            <a:r>
              <a:rPr lang="en-US" dirty="0" err="1"/>
              <a:t>n’foaisoait</a:t>
            </a:r>
            <a:r>
              <a:rPr lang="en-US" dirty="0"/>
              <a:t> </a:t>
            </a:r>
            <a:r>
              <a:rPr lang="en-US" u="sng" dirty="0" err="1">
                <a:solidFill>
                  <a:srgbClr val="C00000"/>
                </a:solidFill>
              </a:rPr>
              <a:t>pu</a:t>
            </a:r>
            <a:r>
              <a:rPr lang="en-US" dirty="0"/>
              <a:t> </a:t>
            </a:r>
            <a:r>
              <a:rPr lang="en-US" dirty="0" err="1"/>
              <a:t>gramint</a:t>
            </a:r>
            <a:r>
              <a:rPr lang="en-US" dirty="0"/>
              <a:t> jour. No </a:t>
            </a:r>
            <a:r>
              <a:rPr lang="en-US" dirty="0" err="1"/>
              <a:t>gueudjer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étoait</a:t>
            </a:r>
            <a:r>
              <a:rPr lang="en-US" dirty="0"/>
              <a:t> </a:t>
            </a:r>
            <a:r>
              <a:rPr lang="en-US" dirty="0" err="1"/>
              <a:t>déjo</a:t>
            </a:r>
            <a:r>
              <a:rPr lang="en-US" dirty="0"/>
              <a:t> tout </a:t>
            </a:r>
            <a:r>
              <a:rPr lang="en-US" dirty="0" err="1"/>
              <a:t>noér</a:t>
            </a:r>
            <a:r>
              <a:rPr lang="en-US" dirty="0"/>
              <a:t>. </a:t>
            </a:r>
            <a:r>
              <a:rPr lang="en-US" dirty="0" err="1"/>
              <a:t>J’ai</a:t>
            </a:r>
            <a:r>
              <a:rPr lang="en-US" dirty="0"/>
              <a:t> vu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caouins</a:t>
            </a:r>
            <a:r>
              <a:rPr lang="en-US" dirty="0"/>
              <a:t> </a:t>
            </a:r>
            <a:r>
              <a:rPr lang="en-US" dirty="0" err="1"/>
              <a:t>tornitcher</a:t>
            </a:r>
            <a:r>
              <a:rPr lang="en-US" dirty="0"/>
              <a:t> à </a:t>
            </a:r>
            <a:r>
              <a:rPr lang="en-US" dirty="0" err="1"/>
              <a:t>l’intour</a:t>
            </a:r>
            <a:r>
              <a:rPr lang="en-US" dirty="0"/>
              <a:t> </a:t>
            </a:r>
            <a:r>
              <a:rPr lang="en-US" dirty="0" err="1"/>
              <a:t>d’éch</a:t>
            </a:r>
            <a:r>
              <a:rPr lang="en-US" dirty="0"/>
              <a:t> </a:t>
            </a:r>
            <a:r>
              <a:rPr lang="en-US" dirty="0" err="1"/>
              <a:t>clotcher</a:t>
            </a:r>
            <a:r>
              <a:rPr lang="en-US" dirty="0" smtClean="0"/>
              <a:t>.</a:t>
            </a:r>
          </a:p>
          <a:p>
            <a:endParaRPr lang="fr-CA" dirty="0"/>
          </a:p>
          <a:p>
            <a:pPr marL="109728" indent="0" algn="r">
              <a:buNone/>
            </a:pPr>
            <a:r>
              <a:rPr lang="fr-CA" dirty="0" smtClean="0"/>
              <a:t>Leclercq, </a:t>
            </a:r>
            <a:r>
              <a:rPr lang="fr-CA" i="1" dirty="0" err="1" smtClean="0"/>
              <a:t>Chl’autocar</a:t>
            </a:r>
            <a:r>
              <a:rPr lang="fr-CA" i="1" dirty="0" smtClean="0"/>
              <a:t> </a:t>
            </a:r>
            <a:r>
              <a:rPr lang="fr-CA" dirty="0" smtClean="0"/>
              <a:t>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Mie rien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Si </a:t>
            </a:r>
            <a:r>
              <a:rPr lang="fr-FR" dirty="0" err="1"/>
              <a:t>chés</a:t>
            </a:r>
            <a:r>
              <a:rPr lang="fr-FR" dirty="0"/>
              <a:t> </a:t>
            </a:r>
            <a:r>
              <a:rPr lang="fr-FR" dirty="0" err="1"/>
              <a:t>députès</a:t>
            </a:r>
            <a:r>
              <a:rPr lang="fr-FR" dirty="0"/>
              <a:t> i leu </a:t>
            </a:r>
            <a:r>
              <a:rPr lang="fr-FR" dirty="0" err="1"/>
              <a:t>cass’té</a:t>
            </a:r>
            <a:r>
              <a:rPr lang="fr-FR" dirty="0"/>
              <a:t> leu </a:t>
            </a:r>
            <a:r>
              <a:rPr lang="fr-FR" dirty="0" err="1"/>
              <a:t>téte</a:t>
            </a:r>
            <a:r>
              <a:rPr lang="fr-FR" dirty="0"/>
              <a:t> </a:t>
            </a:r>
            <a:r>
              <a:rPr lang="fr-FR" dirty="0" err="1"/>
              <a:t>aveuc</a:t>
            </a:r>
            <a:r>
              <a:rPr lang="fr-FR" dirty="0"/>
              <a:t> </a:t>
            </a:r>
            <a:r>
              <a:rPr lang="fr-FR" dirty="0" err="1"/>
              <a:t>éz</a:t>
            </a:r>
            <a:r>
              <a:rPr lang="fr-FR" dirty="0"/>
              <a:t>-z </a:t>
            </a:r>
            <a:r>
              <a:rPr lang="fr-FR" dirty="0" err="1"/>
              <a:t>histoéres-lo</a:t>
            </a:r>
            <a:r>
              <a:rPr lang="fr-FR" dirty="0"/>
              <a:t>, </a:t>
            </a:r>
            <a:r>
              <a:rPr lang="fr-FR" dirty="0" err="1"/>
              <a:t>ch’est</a:t>
            </a:r>
            <a:r>
              <a:rPr lang="fr-FR" dirty="0"/>
              <a:t> </a:t>
            </a:r>
            <a:r>
              <a:rPr lang="fr-FR" dirty="0" err="1"/>
              <a:t>pacequ’il</a:t>
            </a:r>
            <a:r>
              <a:rPr lang="fr-FR" dirty="0"/>
              <a:t> ont peur dé n’ pu </a:t>
            </a:r>
            <a:r>
              <a:rPr lang="fr-FR" dirty="0" err="1"/>
              <a:t>r’passeu</a:t>
            </a:r>
            <a:r>
              <a:rPr lang="fr-FR" dirty="0"/>
              <a:t> l’ prochain coup. Portant, i n’ont </a:t>
            </a:r>
            <a:r>
              <a:rPr lang="fr-FR" u="sng" dirty="0">
                <a:solidFill>
                  <a:srgbClr val="C00000"/>
                </a:solidFill>
              </a:rPr>
              <a:t>mie</a:t>
            </a:r>
            <a:r>
              <a:rPr lang="fr-FR" dirty="0"/>
              <a:t> </a:t>
            </a:r>
            <a:r>
              <a:rPr lang="fr-FR" u="sng" dirty="0">
                <a:solidFill>
                  <a:srgbClr val="C00000"/>
                </a:solidFill>
              </a:rPr>
              <a:t>rien</a:t>
            </a:r>
            <a:r>
              <a:rPr lang="fr-FR" dirty="0"/>
              <a:t> </a:t>
            </a:r>
            <a:r>
              <a:rPr lang="fr-FR" dirty="0" err="1"/>
              <a:t>foait</a:t>
            </a:r>
            <a:r>
              <a:rPr lang="fr-FR" dirty="0"/>
              <a:t> d’ mal </a:t>
            </a:r>
            <a:r>
              <a:rPr lang="fr-FR" dirty="0" err="1"/>
              <a:t>chés</a:t>
            </a:r>
            <a:r>
              <a:rPr lang="fr-FR" dirty="0"/>
              <a:t> gins. Pour </a:t>
            </a:r>
            <a:r>
              <a:rPr lang="fr-FR" dirty="0" err="1"/>
              <a:t>qué</a:t>
            </a:r>
            <a:r>
              <a:rPr lang="fr-FR" dirty="0"/>
              <a:t> raison qu’o n’ </a:t>
            </a:r>
            <a:r>
              <a:rPr lang="fr-FR" dirty="0" err="1"/>
              <a:t>votrouot</a:t>
            </a:r>
            <a:r>
              <a:rPr lang="fr-FR" dirty="0"/>
              <a:t> pu pour eux ? </a:t>
            </a:r>
            <a:endParaRPr lang="fr-FR" dirty="0" smtClean="0"/>
          </a:p>
          <a:p>
            <a:endParaRPr lang="fr-CA" dirty="0" smtClean="0"/>
          </a:p>
          <a:p>
            <a:pPr marL="109728" indent="0" algn="r">
              <a:buNone/>
            </a:pPr>
            <a:r>
              <a:rPr lang="fr-CA" dirty="0" smtClean="0"/>
              <a:t>Gaston Vasseur, </a:t>
            </a:r>
            <a:r>
              <a:rPr lang="fr-CA" i="1" dirty="0" smtClean="0"/>
              <a:t>Lettes</a:t>
            </a:r>
            <a:r>
              <a:rPr lang="fr-CA" dirty="0" smtClean="0"/>
              <a:t>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Mie </a:t>
            </a:r>
            <a:r>
              <a:rPr lang="fr-CA" i="1" dirty="0" err="1" smtClean="0"/>
              <a:t>jamoais</a:t>
            </a:r>
            <a:r>
              <a:rPr lang="fr-CA" i="1" dirty="0" smtClean="0"/>
              <a:t> </a:t>
            </a:r>
            <a:r>
              <a:rPr lang="fr-CA" dirty="0" smtClean="0"/>
              <a:t>et </a:t>
            </a:r>
            <a:r>
              <a:rPr lang="fr-CA" i="1" dirty="0" smtClean="0"/>
              <a:t>rien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Tu n’es don pu communiste, si </a:t>
            </a:r>
            <a:r>
              <a:rPr lang="fr-FR" dirty="0" err="1"/>
              <a:t>ch’est</a:t>
            </a:r>
            <a:r>
              <a:rPr lang="fr-FR" dirty="0"/>
              <a:t> o ? qu’</a:t>
            </a:r>
            <a:r>
              <a:rPr lang="fr-FR" dirty="0" err="1"/>
              <a:t>éj</a:t>
            </a:r>
            <a:r>
              <a:rPr lang="fr-FR" dirty="0"/>
              <a:t> li </a:t>
            </a:r>
            <a:r>
              <a:rPr lang="fr-FR" dirty="0" err="1"/>
              <a:t>foais</a:t>
            </a:r>
            <a:r>
              <a:rPr lang="fr-FR" dirty="0"/>
              <a:t>.</a:t>
            </a:r>
            <a:endParaRPr lang="en-US" dirty="0"/>
          </a:p>
          <a:p>
            <a:pPr lvl="0"/>
            <a:r>
              <a:rPr lang="fr-FR" dirty="0" err="1"/>
              <a:t>Cmint</a:t>
            </a:r>
            <a:r>
              <a:rPr lang="fr-FR" dirty="0"/>
              <a:t>, bé </a:t>
            </a:r>
            <a:r>
              <a:rPr lang="fr-FR" dirty="0" err="1"/>
              <a:t>sié</a:t>
            </a:r>
            <a:r>
              <a:rPr lang="fr-FR" dirty="0"/>
              <a:t>, qu’i m’ dit in </a:t>
            </a:r>
            <a:r>
              <a:rPr lang="fr-FR" dirty="0" err="1"/>
              <a:t>satchant</a:t>
            </a:r>
            <a:r>
              <a:rPr lang="fr-FR" dirty="0"/>
              <a:t> deux </a:t>
            </a:r>
            <a:r>
              <a:rPr lang="fr-FR" dirty="0" err="1"/>
              <a:t>zius</a:t>
            </a:r>
            <a:r>
              <a:rPr lang="fr-FR" dirty="0"/>
              <a:t> comme deux </a:t>
            </a:r>
            <a:r>
              <a:rPr lang="fr-FR" dirty="0" err="1"/>
              <a:t>pronnes</a:t>
            </a:r>
            <a:r>
              <a:rPr lang="fr-FR" dirty="0"/>
              <a:t>. </a:t>
            </a:r>
            <a:r>
              <a:rPr lang="fr-FR" dirty="0" err="1"/>
              <a:t>Jé</a:t>
            </a:r>
            <a:r>
              <a:rPr lang="fr-FR" dirty="0"/>
              <a:t> n’ su </a:t>
            </a:r>
            <a:r>
              <a:rPr lang="fr-FR" u="sng" dirty="0">
                <a:solidFill>
                  <a:srgbClr val="C00000"/>
                </a:solidFill>
              </a:rPr>
              <a:t>mie</a:t>
            </a:r>
            <a:r>
              <a:rPr lang="fr-FR" dirty="0"/>
              <a:t> </a:t>
            </a:r>
            <a:r>
              <a:rPr lang="fr-FR" dirty="0" err="1"/>
              <a:t>cangè</a:t>
            </a:r>
            <a:r>
              <a:rPr lang="fr-FR" dirty="0"/>
              <a:t>, </a:t>
            </a:r>
            <a:r>
              <a:rPr lang="fr-FR" dirty="0" err="1"/>
              <a:t>jé</a:t>
            </a:r>
            <a:r>
              <a:rPr lang="fr-FR" dirty="0"/>
              <a:t> n’ </a:t>
            </a:r>
            <a:r>
              <a:rPr lang="fr-FR" dirty="0" err="1"/>
              <a:t>canjrai</a:t>
            </a:r>
            <a:r>
              <a:rPr lang="fr-FR" dirty="0"/>
              <a:t> </a:t>
            </a:r>
            <a:r>
              <a:rPr lang="fr-FR" u="sng" dirty="0">
                <a:solidFill>
                  <a:srgbClr val="C00000"/>
                </a:solidFill>
              </a:rPr>
              <a:t>mie </a:t>
            </a:r>
            <a:r>
              <a:rPr lang="fr-FR" u="sng" dirty="0" err="1">
                <a:solidFill>
                  <a:srgbClr val="C00000"/>
                </a:solidFill>
              </a:rPr>
              <a:t>jamoais</a:t>
            </a:r>
            <a:r>
              <a:rPr lang="fr-FR" dirty="0"/>
              <a:t>.</a:t>
            </a:r>
            <a:endParaRPr lang="en-US" dirty="0"/>
          </a:p>
          <a:p>
            <a:r>
              <a:rPr lang="fr-FR" dirty="0"/>
              <a:t>Tu </a:t>
            </a:r>
            <a:r>
              <a:rPr lang="fr-FR" dirty="0" err="1"/>
              <a:t>voès,Polyte</a:t>
            </a:r>
            <a:r>
              <a:rPr lang="fr-FR" dirty="0"/>
              <a:t>, tant qu’ </a:t>
            </a:r>
            <a:r>
              <a:rPr lang="fr-FR" dirty="0" err="1"/>
              <a:t>chés</a:t>
            </a:r>
            <a:r>
              <a:rPr lang="fr-FR" dirty="0"/>
              <a:t> communistes i </a:t>
            </a:r>
            <a:r>
              <a:rPr lang="fr-FR" dirty="0" err="1"/>
              <a:t>trachront</a:t>
            </a:r>
            <a:r>
              <a:rPr lang="fr-FR" dirty="0"/>
              <a:t> à </a:t>
            </a:r>
            <a:r>
              <a:rPr lang="fr-FR" dirty="0" err="1"/>
              <a:t>gaingneu</a:t>
            </a:r>
            <a:r>
              <a:rPr lang="fr-FR" dirty="0"/>
              <a:t> des gros lots, pi qu’i n’ </a:t>
            </a:r>
            <a:r>
              <a:rPr lang="fr-FR" dirty="0" err="1"/>
              <a:t>pinseront</a:t>
            </a:r>
            <a:r>
              <a:rPr lang="fr-FR" dirty="0"/>
              <a:t> </a:t>
            </a:r>
            <a:r>
              <a:rPr lang="fr-FR" dirty="0" err="1"/>
              <a:t>meume</a:t>
            </a:r>
            <a:r>
              <a:rPr lang="fr-FR" dirty="0"/>
              <a:t> point à </a:t>
            </a:r>
            <a:r>
              <a:rPr lang="fr-FR" dirty="0" err="1"/>
              <a:t>z-zé</a:t>
            </a:r>
            <a:r>
              <a:rPr lang="fr-FR" dirty="0"/>
              <a:t> </a:t>
            </a:r>
            <a:r>
              <a:rPr lang="fr-FR" dirty="0" err="1"/>
              <a:t>partageu</a:t>
            </a:r>
            <a:r>
              <a:rPr lang="fr-FR" dirty="0"/>
              <a:t> </a:t>
            </a:r>
            <a:r>
              <a:rPr lang="fr-FR" dirty="0" err="1"/>
              <a:t>aveuc</a:t>
            </a:r>
            <a:r>
              <a:rPr lang="fr-FR" dirty="0"/>
              <a:t> leu camarades, o n’</a:t>
            </a:r>
            <a:r>
              <a:rPr lang="fr-FR" dirty="0" err="1"/>
              <a:t>érons</a:t>
            </a:r>
            <a:r>
              <a:rPr lang="fr-FR" dirty="0"/>
              <a:t> </a:t>
            </a:r>
            <a:r>
              <a:rPr lang="fr-FR" u="sng" dirty="0">
                <a:solidFill>
                  <a:srgbClr val="C00000"/>
                </a:solidFill>
              </a:rPr>
              <a:t>rien</a:t>
            </a:r>
            <a:r>
              <a:rPr lang="fr-FR" dirty="0"/>
              <a:t> à </a:t>
            </a:r>
            <a:r>
              <a:rPr lang="fr-FR" dirty="0" err="1"/>
              <a:t>crainne</a:t>
            </a:r>
            <a:r>
              <a:rPr lang="fr-FR" dirty="0"/>
              <a:t> , tu peux m’ </a:t>
            </a:r>
            <a:r>
              <a:rPr lang="fr-FR" dirty="0" err="1"/>
              <a:t>croére</a:t>
            </a:r>
            <a:r>
              <a:rPr lang="fr-FR" dirty="0"/>
              <a:t>…</a:t>
            </a:r>
            <a:endParaRPr lang="en-US" dirty="0"/>
          </a:p>
          <a:p>
            <a:pPr marL="109728" indent="0" algn="r">
              <a:buNone/>
            </a:pPr>
            <a:r>
              <a:rPr lang="fr-CA" dirty="0" smtClean="0"/>
              <a:t>Gaston Vasseur, </a:t>
            </a:r>
            <a:r>
              <a:rPr lang="fr-CA" i="1" dirty="0" smtClean="0"/>
              <a:t>Lettes </a:t>
            </a:r>
            <a:r>
              <a:rPr lang="fr-CA" dirty="0" smtClean="0"/>
              <a:t>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Concordance en français québécois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r-FR" i="1" dirty="0"/>
              <a:t>Ce soir, y a pas aucun changement </a:t>
            </a:r>
            <a:r>
              <a:rPr lang="fr-FR" dirty="0"/>
              <a:t>(Mario Tremblay, 22/3/96</a:t>
            </a:r>
            <a:r>
              <a:rPr lang="fr-FR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fr-FR" i="1" dirty="0"/>
              <a:t>J’suis sûre que ça scandalise pas personne </a:t>
            </a:r>
            <a:r>
              <a:rPr lang="fr-FR" dirty="0"/>
              <a:t>(commentatrice culture, C’est bien meilleur le matin, 14/3/01</a:t>
            </a:r>
            <a:r>
              <a:rPr lang="fr-FR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fr-FR" i="1" dirty="0"/>
              <a:t>Ça ne détonnerait pas nulle part </a:t>
            </a:r>
            <a:r>
              <a:rPr lang="fr-FR" dirty="0"/>
              <a:t>(Plage culture, chaîne culturelle Radio-Canada, 18/7/00)</a:t>
            </a:r>
            <a:endParaRPr lang="fr-FR" dirty="0" smtClean="0"/>
          </a:p>
          <a:p>
            <a:pPr>
              <a:spcAft>
                <a:spcPts val="1200"/>
              </a:spcAft>
            </a:pPr>
            <a:r>
              <a:rPr lang="fr-FR" i="1" dirty="0"/>
              <a:t>Quand l’autre peut pas rien faire </a:t>
            </a:r>
            <a:r>
              <a:rPr lang="fr-FR" dirty="0"/>
              <a:t>(MGA, 6/4/13)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Mais pas avec </a:t>
            </a:r>
            <a:r>
              <a:rPr lang="fr-CA" i="1" dirty="0" smtClean="0"/>
              <a:t>personne</a:t>
            </a:r>
            <a:r>
              <a:rPr lang="fr-CA" dirty="0" smtClean="0"/>
              <a:t> sujet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*</a:t>
            </a:r>
            <a:r>
              <a:rPr lang="fr-CA" i="1" dirty="0" smtClean="0"/>
              <a:t>Personne est pas venu</a:t>
            </a:r>
            <a:r>
              <a:rPr lang="fr-CA" dirty="0" smtClean="0"/>
              <a:t> ‘personne est venu’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Concordance:  </a:t>
            </a:r>
            <a:r>
              <a:rPr lang="fr-CA" i="1" dirty="0" err="1" smtClean="0"/>
              <a:t>parsonne</a:t>
            </a:r>
            <a:r>
              <a:rPr lang="fr-CA" i="1" dirty="0" smtClean="0"/>
              <a:t> </a:t>
            </a:r>
            <a:r>
              <a:rPr lang="fr-CA" dirty="0" smtClean="0"/>
              <a:t>sujet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fr-CA" i="1" dirty="0" smtClean="0"/>
              <a:t>Pu </a:t>
            </a:r>
            <a:r>
              <a:rPr lang="fr-CA" i="1" dirty="0" err="1"/>
              <a:t>parsonne</a:t>
            </a:r>
            <a:r>
              <a:rPr lang="fr-CA" i="1" dirty="0"/>
              <a:t> i n’écrit mie pu à </a:t>
            </a:r>
            <a:r>
              <a:rPr lang="fr-CA" i="1" dirty="0" err="1"/>
              <a:t>parsonne</a:t>
            </a:r>
            <a:r>
              <a:rPr lang="fr-CA" i="1" dirty="0" smtClean="0"/>
              <a:t>. </a:t>
            </a:r>
            <a:r>
              <a:rPr lang="fr-CA" dirty="0" smtClean="0"/>
              <a:t>(</a:t>
            </a:r>
            <a:r>
              <a:rPr lang="fr-CA" dirty="0" err="1" smtClean="0"/>
              <a:t>Dulphy</a:t>
            </a:r>
            <a:r>
              <a:rPr lang="fr-CA" dirty="0" smtClean="0"/>
              <a:t>)</a:t>
            </a:r>
            <a:endParaRPr lang="fr-FR" dirty="0" smtClean="0"/>
          </a:p>
          <a:p>
            <a:pPr>
              <a:spcAft>
                <a:spcPts val="1200"/>
              </a:spcAft>
            </a:pPr>
            <a:r>
              <a:rPr lang="fr-FR" i="1" dirty="0" smtClean="0"/>
              <a:t>Deux </a:t>
            </a:r>
            <a:r>
              <a:rPr lang="fr-FR" i="1" dirty="0"/>
              <a:t>questions qu’</a:t>
            </a:r>
            <a:r>
              <a:rPr lang="fr-FR" i="1" dirty="0" err="1"/>
              <a:t>parsonne</a:t>
            </a:r>
            <a:r>
              <a:rPr lang="fr-FR" i="1" dirty="0"/>
              <a:t> i n’y-</a:t>
            </a:r>
            <a:r>
              <a:rPr lang="fr-FR" i="1" dirty="0" err="1"/>
              <a:t>avot</a:t>
            </a:r>
            <a:r>
              <a:rPr lang="fr-FR" i="1" dirty="0"/>
              <a:t> pont répondu non pu. </a:t>
            </a:r>
            <a:r>
              <a:rPr lang="fr-FR" dirty="0" smtClean="0"/>
              <a:t>(Vigneux, </a:t>
            </a:r>
            <a:r>
              <a:rPr lang="fr-FR" dirty="0"/>
              <a:t>Classe 57, 21</a:t>
            </a:r>
            <a:r>
              <a:rPr lang="fr-FR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fr-FR" i="1" dirty="0"/>
              <a:t>mais </a:t>
            </a:r>
            <a:r>
              <a:rPr lang="fr-FR" i="1" dirty="0" err="1"/>
              <a:t>parsonne</a:t>
            </a:r>
            <a:r>
              <a:rPr lang="fr-FR" i="1" dirty="0"/>
              <a:t> n'a mie </a:t>
            </a:r>
            <a:r>
              <a:rPr lang="fr-FR" i="1" dirty="0" smtClean="0"/>
              <a:t>répondu </a:t>
            </a:r>
            <a:r>
              <a:rPr lang="fr-FR" dirty="0" smtClean="0"/>
              <a:t>(Jehan Vasseur)</a:t>
            </a:r>
          </a:p>
          <a:p>
            <a:pPr>
              <a:spcAft>
                <a:spcPts val="1200"/>
              </a:spcAft>
            </a:pPr>
            <a:r>
              <a:rPr lang="fr-FR" i="1" dirty="0" err="1"/>
              <a:t>Pèrson-ne</a:t>
            </a:r>
            <a:r>
              <a:rPr lang="fr-FR" i="1" dirty="0"/>
              <a:t> i n'</a:t>
            </a:r>
            <a:r>
              <a:rPr lang="fr-FR" i="1" dirty="0" err="1"/>
              <a:t>voreu</a:t>
            </a:r>
            <a:r>
              <a:rPr lang="fr-FR" i="1" dirty="0"/>
              <a:t> mie d'</a:t>
            </a:r>
            <a:r>
              <a:rPr lang="fr-FR" i="1" dirty="0" err="1"/>
              <a:t>élle</a:t>
            </a:r>
            <a:r>
              <a:rPr lang="fr-FR" i="1" dirty="0"/>
              <a:t> pour </a:t>
            </a:r>
            <a:r>
              <a:rPr lang="fr-FR" i="1" dirty="0" err="1"/>
              <a:t>és</a:t>
            </a:r>
            <a:r>
              <a:rPr lang="fr-FR" i="1" dirty="0"/>
              <a:t> </a:t>
            </a:r>
            <a:r>
              <a:rPr lang="fr-FR" i="1" dirty="0" err="1"/>
              <a:t>mèrieu</a:t>
            </a:r>
            <a:r>
              <a:rPr lang="fr-FR" i="1" dirty="0"/>
              <a:t>. </a:t>
            </a:r>
            <a:r>
              <a:rPr lang="fr-FR" dirty="0"/>
              <a:t>(</a:t>
            </a:r>
            <a:r>
              <a:rPr lang="fr-FR" dirty="0" err="1"/>
              <a:t>Depoilly</a:t>
            </a:r>
            <a:r>
              <a:rPr lang="fr-FR" dirty="0"/>
              <a:t>)</a:t>
            </a:r>
          </a:p>
          <a:p>
            <a:pPr>
              <a:spcAft>
                <a:spcPts val="1200"/>
              </a:spcAft>
            </a:pPr>
            <a:r>
              <a:rPr lang="en-US" i="1" dirty="0" err="1"/>
              <a:t>Parsonne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n’poroait</a:t>
            </a:r>
            <a:r>
              <a:rPr lang="en-US" i="1" dirty="0"/>
              <a:t> </a:t>
            </a:r>
            <a:r>
              <a:rPr lang="en-US" i="1" dirty="0" err="1"/>
              <a:t>mie</a:t>
            </a:r>
            <a:r>
              <a:rPr lang="en-US" i="1" dirty="0"/>
              <a:t> </a:t>
            </a:r>
            <a:r>
              <a:rPr lang="en-US" i="1" dirty="0" err="1"/>
              <a:t>vnir</a:t>
            </a:r>
            <a:r>
              <a:rPr lang="en-US" i="1" dirty="0"/>
              <a:t> </a:t>
            </a:r>
            <a:r>
              <a:rPr lang="en-US" i="1" dirty="0" err="1"/>
              <a:t>ll’értcheure</a:t>
            </a:r>
            <a:r>
              <a:rPr lang="en-US" i="1" dirty="0"/>
              <a:t>. </a:t>
            </a:r>
            <a:r>
              <a:rPr lang="en-US" dirty="0"/>
              <a:t>(</a:t>
            </a:r>
            <a:r>
              <a:rPr lang="en-US" dirty="0" err="1"/>
              <a:t>Leclercq</a:t>
            </a:r>
            <a:r>
              <a:rPr lang="en-US" dirty="0" smtClean="0"/>
              <a:t>)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</a:rPr>
              <a:t>La négation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Changements récents?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i="1" dirty="0" err="1"/>
              <a:t>Sylvère</a:t>
            </a:r>
            <a:r>
              <a:rPr lang="fr-CA" i="1" dirty="0"/>
              <a:t> éd </a:t>
            </a:r>
            <a:r>
              <a:rPr lang="fr-CA" i="1" dirty="0" err="1"/>
              <a:t>Nouvieu</a:t>
            </a:r>
            <a:r>
              <a:rPr lang="fr-CA" i="1" dirty="0"/>
              <a:t>-in-</a:t>
            </a:r>
            <a:r>
              <a:rPr lang="fr-CA" i="1" dirty="0" err="1"/>
              <a:t>Pontiu</a:t>
            </a:r>
            <a:r>
              <a:rPr lang="fr-CA" dirty="0"/>
              <a:t>, </a:t>
            </a:r>
            <a:r>
              <a:rPr lang="fr-CA" dirty="0" err="1"/>
              <a:t>Ch’Lanchron</a:t>
            </a:r>
            <a:r>
              <a:rPr lang="fr-CA" dirty="0"/>
              <a:t> </a:t>
            </a:r>
            <a:r>
              <a:rPr lang="fr-CA" dirty="0" smtClean="0"/>
              <a:t>131:2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CA" i="1" dirty="0" smtClean="0"/>
              <a:t>Mie </a:t>
            </a:r>
            <a:r>
              <a:rPr lang="fr-CA" i="1" dirty="0" err="1" smtClean="0"/>
              <a:t>possibe</a:t>
            </a:r>
            <a:r>
              <a:rPr lang="fr-CA" i="1" dirty="0" smtClean="0"/>
              <a:t> d’</a:t>
            </a:r>
            <a:r>
              <a:rPr lang="fr-CA" i="1" dirty="0" err="1" smtClean="0"/>
              <a:t>és</a:t>
            </a:r>
            <a:r>
              <a:rPr lang="fr-CA" i="1" dirty="0" smtClean="0"/>
              <a:t> débiner d’</a:t>
            </a:r>
            <a:r>
              <a:rPr lang="fr-CA" i="1" dirty="0" err="1" smtClean="0"/>
              <a:t>lo</a:t>
            </a:r>
            <a:r>
              <a:rPr lang="fr-CA" i="1" dirty="0" smtClean="0"/>
              <a:t>!</a:t>
            </a:r>
          </a:p>
          <a:p>
            <a:pPr>
              <a:spcAft>
                <a:spcPts val="1200"/>
              </a:spcAft>
            </a:pPr>
            <a:r>
              <a:rPr lang="fr-CA" i="1" dirty="0" smtClean="0"/>
              <a:t>Pi des dessins d’in.ne </a:t>
            </a:r>
            <a:r>
              <a:rPr lang="fr-CA" i="1" dirty="0" err="1" smtClean="0"/>
              <a:t>coéchonsetè</a:t>
            </a:r>
            <a:r>
              <a:rPr lang="fr-CA" i="1" dirty="0" smtClean="0"/>
              <a:t> qu’a n’est mie permis</a:t>
            </a:r>
          </a:p>
          <a:p>
            <a:pPr>
              <a:spcAft>
                <a:spcPts val="1200"/>
              </a:spcAft>
            </a:pPr>
            <a:r>
              <a:rPr lang="fr-CA" i="1" dirty="0" smtClean="0"/>
              <a:t>Mais a n’est mie </a:t>
            </a:r>
            <a:r>
              <a:rPr lang="fr-CA" i="1" dirty="0" err="1" smtClean="0"/>
              <a:t>génant</a:t>
            </a:r>
            <a:endParaRPr lang="fr-CA" i="1" dirty="0" smtClean="0"/>
          </a:p>
          <a:p>
            <a:pPr>
              <a:spcAft>
                <a:spcPts val="1200"/>
              </a:spcAft>
            </a:pPr>
            <a:r>
              <a:rPr lang="fr-CA" i="1" dirty="0" smtClean="0"/>
              <a:t>N’oublieront mie d’si peu </a:t>
            </a:r>
            <a:r>
              <a:rPr lang="fr-CA" i="1" dirty="0" err="1" smtClean="0"/>
              <a:t>Ch’bél</a:t>
            </a:r>
            <a:r>
              <a:rPr lang="fr-CA" i="1" dirty="0" smtClean="0"/>
              <a:t> </a:t>
            </a:r>
            <a:r>
              <a:rPr lang="fr-CA" i="1" dirty="0" err="1" smtClean="0"/>
              <a:t>éspoér</a:t>
            </a:r>
            <a:r>
              <a:rPr lang="fr-CA" i="1" dirty="0" smtClean="0"/>
              <a:t> </a:t>
            </a:r>
            <a:r>
              <a:rPr lang="fr-CA" i="1" dirty="0" err="1" smtClean="0"/>
              <a:t>intr’ouvért</a:t>
            </a:r>
            <a:endParaRPr lang="fr-CA" i="1" dirty="0" smtClean="0"/>
          </a:p>
          <a:p>
            <a:pPr>
              <a:spcAft>
                <a:spcPts val="1200"/>
              </a:spcAft>
            </a:pPr>
            <a:r>
              <a:rPr lang="fr-CA" i="1" dirty="0" smtClean="0"/>
              <a:t>A n’fra mie </a:t>
            </a:r>
            <a:r>
              <a:rPr lang="fr-CA" i="1" dirty="0" err="1" smtClean="0"/>
              <a:t>chl’histoére</a:t>
            </a:r>
            <a:r>
              <a:rPr lang="fr-CA" i="1" dirty="0" smtClean="0"/>
              <a:t>,</a:t>
            </a:r>
          </a:p>
          <a:p>
            <a:pPr>
              <a:spcAft>
                <a:spcPts val="1200"/>
              </a:spcAft>
            </a:pPr>
            <a:r>
              <a:rPr lang="fr-CA" i="1" dirty="0" smtClean="0"/>
              <a:t>A n’est mie important,</a:t>
            </a:r>
            <a:endParaRPr lang="fr-CA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Mie </a:t>
            </a:r>
            <a:r>
              <a:rPr lang="fr-CA" dirty="0" smtClean="0"/>
              <a:t>= </a:t>
            </a:r>
            <a:r>
              <a:rPr lang="fr-CA" i="1" dirty="0" smtClean="0"/>
              <a:t>point</a:t>
            </a:r>
            <a:r>
              <a:rPr lang="fr-CA" dirty="0" smtClean="0"/>
              <a:t>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Non!</a:t>
            </a:r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Oui.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Concordance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fr-FR" i="1" dirty="0" err="1"/>
              <a:t>Ej</a:t>
            </a:r>
            <a:r>
              <a:rPr lang="fr-FR" i="1" dirty="0"/>
              <a:t>’ n’ai mie </a:t>
            </a:r>
            <a:r>
              <a:rPr lang="fr-FR" i="1" dirty="0" err="1"/>
              <a:t>janmoais</a:t>
            </a:r>
            <a:r>
              <a:rPr lang="fr-FR" i="1" dirty="0"/>
              <a:t> </a:t>
            </a:r>
            <a:r>
              <a:rPr lang="fr-FR" i="1" dirty="0" err="1"/>
              <a:t>intindu</a:t>
            </a:r>
            <a:r>
              <a:rPr lang="fr-FR" i="1" dirty="0"/>
              <a:t> </a:t>
            </a:r>
            <a:r>
              <a:rPr lang="fr-FR" i="1" dirty="0" smtClean="0"/>
              <a:t>perler </a:t>
            </a:r>
            <a:r>
              <a:rPr lang="fr-FR" dirty="0" smtClean="0"/>
              <a:t>(</a:t>
            </a:r>
            <a:r>
              <a:rPr lang="fr-FR" dirty="0" err="1" smtClean="0"/>
              <a:t>Lecat</a:t>
            </a:r>
            <a:r>
              <a:rPr lang="fr-FR" dirty="0" smtClean="0"/>
              <a:t>)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fr-FR" i="1" dirty="0"/>
              <a:t>i n’ont mie pu </a:t>
            </a:r>
            <a:r>
              <a:rPr lang="fr-FR" i="1" dirty="0" err="1"/>
              <a:t>volu</a:t>
            </a:r>
            <a:r>
              <a:rPr lang="fr-FR" i="1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Lecat</a:t>
            </a:r>
            <a:r>
              <a:rPr lang="fr-FR" dirty="0" smtClean="0"/>
              <a:t>)</a:t>
            </a:r>
          </a:p>
          <a:p>
            <a:pPr lvl="0">
              <a:spcAft>
                <a:spcPts val="1200"/>
              </a:spcAft>
            </a:pPr>
            <a:r>
              <a:rPr lang="fr-FR" i="1" dirty="0"/>
              <a:t>O n'</a:t>
            </a:r>
            <a:r>
              <a:rPr lang="fr-FR" i="1" dirty="0" err="1"/>
              <a:t>érouot</a:t>
            </a:r>
            <a:r>
              <a:rPr lang="fr-FR" i="1" dirty="0"/>
              <a:t> mie </a:t>
            </a:r>
            <a:r>
              <a:rPr lang="fr-FR" i="1" dirty="0" err="1"/>
              <a:t>jamoais</a:t>
            </a:r>
            <a:r>
              <a:rPr lang="fr-FR" i="1" dirty="0"/>
              <a:t> vu eu d'no temps ! </a:t>
            </a:r>
            <a:r>
              <a:rPr lang="fr-FR" dirty="0" smtClean="0"/>
              <a:t>(</a:t>
            </a:r>
            <a:r>
              <a:rPr lang="fr-FR" dirty="0" err="1" smtClean="0"/>
              <a:t>Depoilly</a:t>
            </a:r>
            <a:r>
              <a:rPr lang="fr-FR" dirty="0" smtClean="0"/>
              <a:t>)</a:t>
            </a:r>
          </a:p>
          <a:p>
            <a:pPr lvl="0">
              <a:spcAft>
                <a:spcPts val="1200"/>
              </a:spcAft>
            </a:pPr>
            <a:r>
              <a:rPr lang="fr-FR" i="1" dirty="0" err="1"/>
              <a:t>jé</a:t>
            </a:r>
            <a:r>
              <a:rPr lang="fr-FR" i="1" dirty="0"/>
              <a:t> n’</a:t>
            </a:r>
            <a:r>
              <a:rPr lang="fr-FR" i="1" dirty="0" err="1"/>
              <a:t>peinsoais</a:t>
            </a:r>
            <a:r>
              <a:rPr lang="fr-FR" i="1" dirty="0"/>
              <a:t> mi pus à </a:t>
            </a:r>
            <a:r>
              <a:rPr lang="fr-FR" i="1" dirty="0" smtClean="0"/>
              <a:t>elle </a:t>
            </a:r>
            <a:r>
              <a:rPr lang="fr-FR" dirty="0" smtClean="0"/>
              <a:t>(Dumont)</a:t>
            </a:r>
          </a:p>
          <a:p>
            <a:pPr lvl="0">
              <a:spcAft>
                <a:spcPts val="1200"/>
              </a:spcAft>
            </a:pPr>
            <a:r>
              <a:rPr lang="fr-CA" i="1" dirty="0"/>
              <a:t>Portant, i n’ont mie rien </a:t>
            </a:r>
            <a:r>
              <a:rPr lang="fr-CA" i="1" dirty="0" err="1"/>
              <a:t>foait</a:t>
            </a:r>
            <a:r>
              <a:rPr lang="fr-CA" i="1" dirty="0"/>
              <a:t> d’ mal </a:t>
            </a:r>
            <a:r>
              <a:rPr lang="fr-CA" i="1" dirty="0" err="1"/>
              <a:t>chés</a:t>
            </a:r>
            <a:r>
              <a:rPr lang="fr-CA" i="1" dirty="0"/>
              <a:t> gins. </a:t>
            </a:r>
            <a:r>
              <a:rPr lang="fr-CA" dirty="0" smtClean="0"/>
              <a:t>(Gaston Vasseur, </a:t>
            </a:r>
            <a:r>
              <a:rPr lang="fr-CA" i="1" dirty="0" smtClean="0"/>
              <a:t>Lettes </a:t>
            </a:r>
            <a:r>
              <a:rPr lang="fr-CA" dirty="0" smtClean="0"/>
              <a:t>027)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Concordance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i="1" dirty="0" smtClean="0"/>
          </a:p>
          <a:p>
            <a:r>
              <a:rPr lang="fr-CA" i="1" dirty="0" smtClean="0"/>
              <a:t>A </a:t>
            </a:r>
            <a:r>
              <a:rPr lang="fr-CA" i="1" dirty="0"/>
              <a:t>n’o mie rien </a:t>
            </a:r>
            <a:r>
              <a:rPr lang="fr-CA" i="1" dirty="0" err="1"/>
              <a:t>nmandè</a:t>
            </a:r>
            <a:r>
              <a:rPr lang="fr-CA" i="1" dirty="0"/>
              <a:t> à </a:t>
            </a:r>
            <a:r>
              <a:rPr lang="fr-CA" i="1" dirty="0" err="1"/>
              <a:t>parsonne</a:t>
            </a:r>
            <a:r>
              <a:rPr lang="fr-CA" i="1" dirty="0"/>
              <a:t> </a:t>
            </a:r>
            <a:r>
              <a:rPr lang="fr-CA" dirty="0"/>
              <a:t>(</a:t>
            </a:r>
            <a:r>
              <a:rPr lang="fr-CA" dirty="0" err="1"/>
              <a:t>Dulphy</a:t>
            </a:r>
            <a:r>
              <a:rPr lang="fr-CA" dirty="0"/>
              <a:t>)</a:t>
            </a:r>
            <a:endParaRPr lang="en-US" dirty="0"/>
          </a:p>
          <a:p>
            <a:r>
              <a:rPr lang="fr-CA" i="1" dirty="0" smtClean="0"/>
              <a:t>I </a:t>
            </a:r>
            <a:r>
              <a:rPr lang="fr-CA" i="1" dirty="0"/>
              <a:t>n’o point rien dit à </a:t>
            </a:r>
            <a:r>
              <a:rPr lang="fr-CA" i="1" dirty="0" err="1"/>
              <a:t>pérpo</a:t>
            </a:r>
            <a:r>
              <a:rPr lang="fr-CA" i="1" dirty="0"/>
              <a:t> d’o</a:t>
            </a:r>
            <a:r>
              <a:rPr lang="fr-CA" i="1" dirty="0" smtClean="0"/>
              <a:t>.</a:t>
            </a:r>
            <a:r>
              <a:rPr lang="fr-CA" dirty="0" smtClean="0"/>
              <a:t> (</a:t>
            </a:r>
            <a:r>
              <a:rPr lang="fr-CA" dirty="0" err="1" smtClean="0"/>
              <a:t>Dulphy</a:t>
            </a:r>
            <a:r>
              <a:rPr lang="fr-CA" dirty="0" smtClean="0"/>
              <a:t>)</a:t>
            </a:r>
            <a:r>
              <a:rPr lang="fr-CA" i="1" dirty="0"/>
              <a:t> </a:t>
            </a:r>
            <a:endParaRPr lang="fr-CA" i="1" dirty="0" smtClean="0"/>
          </a:p>
          <a:p>
            <a:endParaRPr lang="fr-CA" i="1" dirty="0"/>
          </a:p>
          <a:p>
            <a:pPr lvl="0"/>
            <a:r>
              <a:rPr lang="fr-CA" i="1" dirty="0"/>
              <a:t>I n'o mie rien d'fort là </a:t>
            </a:r>
            <a:r>
              <a:rPr lang="fr-CA" i="1" dirty="0" err="1"/>
              <a:t>ddin</a:t>
            </a:r>
            <a:r>
              <a:rPr lang="fr-CA" i="1" dirty="0"/>
              <a:t>. </a:t>
            </a:r>
            <a:r>
              <a:rPr lang="fr-CA" dirty="0" smtClean="0"/>
              <a:t>(Vigneux)</a:t>
            </a:r>
            <a:endParaRPr lang="en-US" dirty="0"/>
          </a:p>
          <a:p>
            <a:r>
              <a:rPr lang="fr-CA" i="1" dirty="0" smtClean="0"/>
              <a:t>Tu </a:t>
            </a:r>
            <a:r>
              <a:rPr lang="fr-CA" i="1" dirty="0"/>
              <a:t>n'os point rien à </a:t>
            </a:r>
            <a:r>
              <a:rPr lang="fr-CA" i="1" dirty="0" err="1"/>
              <a:t>avancher</a:t>
            </a:r>
            <a:r>
              <a:rPr lang="fr-CA" i="1" dirty="0"/>
              <a:t> pour </a:t>
            </a:r>
            <a:r>
              <a:rPr lang="fr-CA" i="1" dirty="0" err="1"/>
              <a:t>ét</a:t>
            </a:r>
            <a:r>
              <a:rPr lang="fr-CA" i="1" dirty="0"/>
              <a:t> </a:t>
            </a:r>
            <a:r>
              <a:rPr lang="fr-CA" i="1" dirty="0" err="1"/>
              <a:t>déjustifier</a:t>
            </a:r>
            <a:r>
              <a:rPr lang="fr-CA" i="1" dirty="0"/>
              <a:t>. </a:t>
            </a:r>
            <a:r>
              <a:rPr lang="fr-FR" dirty="0"/>
              <a:t>(</a:t>
            </a:r>
            <a:r>
              <a:rPr lang="fr-FR" dirty="0" smtClean="0"/>
              <a:t>Vigneux)</a:t>
            </a:r>
            <a:endParaRPr lang="fr-FR" dirty="0"/>
          </a:p>
          <a:p>
            <a:endParaRPr lang="fr-CA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Concordance III:  Jehan Vasseur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i="1" dirty="0"/>
              <a:t>Robert i n'dit mie </a:t>
            </a:r>
            <a:r>
              <a:rPr lang="fr-FR" i="1" dirty="0" err="1"/>
              <a:t>jamoais</a:t>
            </a:r>
            <a:r>
              <a:rPr lang="fr-FR" i="1" dirty="0"/>
              <a:t> o </a:t>
            </a:r>
            <a:endParaRPr lang="fr-FR" i="1" dirty="0" smtClean="0"/>
          </a:p>
          <a:p>
            <a:pPr lvl="0"/>
            <a:r>
              <a:rPr lang="fr-FR" i="1" dirty="0" smtClean="0"/>
              <a:t>i </a:t>
            </a:r>
            <a:r>
              <a:rPr lang="fr-FR" i="1" dirty="0"/>
              <a:t>n'pleut mie </a:t>
            </a:r>
            <a:r>
              <a:rPr lang="fr-FR" i="1" dirty="0" err="1"/>
              <a:t>janmoais</a:t>
            </a:r>
            <a:r>
              <a:rPr lang="fr-FR" i="1" dirty="0"/>
              <a:t>. </a:t>
            </a:r>
            <a:endParaRPr lang="fr-FR" i="1" dirty="0" smtClean="0"/>
          </a:p>
          <a:p>
            <a:pPr lvl="0"/>
            <a:r>
              <a:rPr lang="fr-FR" i="1" dirty="0" smtClean="0"/>
              <a:t>i </a:t>
            </a:r>
            <a:r>
              <a:rPr lang="fr-FR" i="1" dirty="0"/>
              <a:t>n'</a:t>
            </a:r>
            <a:r>
              <a:rPr lang="fr-FR" i="1" dirty="0" err="1"/>
              <a:t>avouot</a:t>
            </a:r>
            <a:r>
              <a:rPr lang="fr-FR" i="1" dirty="0"/>
              <a:t> mie pu rien à </a:t>
            </a:r>
            <a:r>
              <a:rPr lang="fr-FR" i="1" dirty="0" err="1" smtClean="0"/>
              <a:t>apprènne</a:t>
            </a:r>
            <a:endParaRPr lang="en-US" i="1" dirty="0"/>
          </a:p>
          <a:p>
            <a:pPr lvl="0"/>
            <a:r>
              <a:rPr lang="fr-FR" i="1" dirty="0"/>
              <a:t>Mais chu Pierre i n's'</a:t>
            </a:r>
            <a:r>
              <a:rPr lang="fr-FR" i="1" dirty="0" err="1"/>
              <a:t>étchupouot</a:t>
            </a:r>
            <a:r>
              <a:rPr lang="fr-FR" i="1" dirty="0"/>
              <a:t> mie pu d'</a:t>
            </a:r>
            <a:r>
              <a:rPr lang="fr-FR" i="1" dirty="0" err="1"/>
              <a:t>és</a:t>
            </a:r>
            <a:r>
              <a:rPr lang="fr-FR" i="1" dirty="0"/>
              <a:t> </a:t>
            </a:r>
            <a:r>
              <a:rPr lang="fr-FR" i="1" dirty="0" err="1"/>
              <a:t>grand-mére</a:t>
            </a:r>
            <a:r>
              <a:rPr lang="fr-FR" i="1" dirty="0"/>
              <a:t> </a:t>
            </a:r>
            <a:r>
              <a:rPr lang="fr-FR" i="1" dirty="0" smtClean="0"/>
              <a:t>Génie</a:t>
            </a:r>
            <a:endParaRPr lang="en-US" i="1" dirty="0"/>
          </a:p>
          <a:p>
            <a:pPr lvl="0"/>
            <a:r>
              <a:rPr lang="fr-FR" i="1" dirty="0" err="1"/>
              <a:t>jé</a:t>
            </a:r>
            <a:r>
              <a:rPr lang="fr-FR" i="1" dirty="0"/>
              <a:t> n' l'ai mie </a:t>
            </a:r>
            <a:r>
              <a:rPr lang="fr-FR" i="1" dirty="0" err="1"/>
              <a:t>jamoais</a:t>
            </a:r>
            <a:r>
              <a:rPr lang="fr-FR" i="1" dirty="0"/>
              <a:t> vu </a:t>
            </a:r>
            <a:r>
              <a:rPr lang="fr-FR" i="1" dirty="0" err="1"/>
              <a:t>vnir</a:t>
            </a:r>
            <a:r>
              <a:rPr lang="fr-FR" i="1" dirty="0"/>
              <a:t> pour min </a:t>
            </a:r>
            <a:r>
              <a:rPr lang="fr-FR" i="1" dirty="0" err="1" smtClean="0"/>
              <a:t>pére</a:t>
            </a:r>
            <a:endParaRPr lang="en-US" i="1" dirty="0"/>
          </a:p>
          <a:p>
            <a:pPr lvl="0"/>
            <a:r>
              <a:rPr lang="fr-FR" i="1" dirty="0"/>
              <a:t>mais </a:t>
            </a:r>
            <a:r>
              <a:rPr lang="fr-FR" i="1" dirty="0" err="1"/>
              <a:t>parsonne</a:t>
            </a:r>
            <a:r>
              <a:rPr lang="fr-FR" i="1" dirty="0"/>
              <a:t> n'a mie répondu, </a:t>
            </a:r>
            <a:endParaRPr lang="en-US" i="1" dirty="0"/>
          </a:p>
          <a:p>
            <a:pPr lvl="0"/>
            <a:r>
              <a:rPr lang="fr-FR" i="1" dirty="0"/>
              <a:t>i n'</a:t>
            </a:r>
            <a:r>
              <a:rPr lang="fr-FR" i="1" dirty="0" err="1"/>
              <a:t>sèra</a:t>
            </a:r>
            <a:r>
              <a:rPr lang="fr-FR" i="1" dirty="0"/>
              <a:t> mie </a:t>
            </a:r>
            <a:r>
              <a:rPr lang="fr-FR" i="1" dirty="0" err="1"/>
              <a:t>jamoais</a:t>
            </a:r>
            <a:r>
              <a:rPr lang="fr-FR" i="1" dirty="0"/>
              <a:t> écrire</a:t>
            </a:r>
            <a:r>
              <a:rPr lang="fr-FR" i="1" dirty="0" smtClean="0"/>
              <a:t>,</a:t>
            </a:r>
            <a:endParaRPr lang="en-US" i="1" dirty="0"/>
          </a:p>
          <a:p>
            <a:pPr lvl="0"/>
            <a:r>
              <a:rPr lang="fr-FR" i="1" dirty="0" err="1"/>
              <a:t>Chés</a:t>
            </a:r>
            <a:r>
              <a:rPr lang="fr-FR" i="1" dirty="0"/>
              <a:t> gins i n'ont mie rien </a:t>
            </a:r>
            <a:r>
              <a:rPr lang="fr-FR" i="1" dirty="0" err="1" smtClean="0"/>
              <a:t>apprins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Ne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2600" dirty="0" smtClean="0"/>
          </a:p>
          <a:p>
            <a:r>
              <a:rPr lang="fr-CA" sz="2600" dirty="0" smtClean="0"/>
              <a:t>Picard </a:t>
            </a:r>
            <a:r>
              <a:rPr lang="fr-CA" sz="2600" dirty="0" smtClean="0"/>
              <a:t>écrit:  </a:t>
            </a:r>
            <a:r>
              <a:rPr lang="fr-CA" sz="2600" dirty="0" smtClean="0"/>
              <a:t>4,2% (Auger &amp; Villeneuve 2008:241)</a:t>
            </a:r>
            <a:endParaRPr lang="fr-CA" sz="2600" dirty="0" smtClean="0"/>
          </a:p>
          <a:p>
            <a:endParaRPr lang="fr-CA" sz="2600" dirty="0" smtClean="0"/>
          </a:p>
          <a:p>
            <a:r>
              <a:rPr lang="fr-CA" sz="2600" dirty="0" smtClean="0"/>
              <a:t>Picard parlé:  27-64% </a:t>
            </a:r>
            <a:r>
              <a:rPr lang="fr-CA" sz="2600" dirty="0" smtClean="0"/>
              <a:t>(</a:t>
            </a:r>
            <a:r>
              <a:rPr lang="fr-CA" sz="2600" dirty="0" smtClean="0"/>
              <a:t>Villeneuve &amp; Auger 2013)</a:t>
            </a:r>
          </a:p>
          <a:p>
            <a:endParaRPr lang="fr-CA" sz="2600" dirty="0" smtClean="0"/>
          </a:p>
          <a:p>
            <a:r>
              <a:rPr lang="fr-CA" sz="2600" dirty="0" smtClean="0"/>
              <a:t>Impératifs</a:t>
            </a:r>
          </a:p>
          <a:p>
            <a:pPr lvl="1"/>
            <a:r>
              <a:rPr lang="fr-CA" dirty="0"/>
              <a:t>N’</a:t>
            </a:r>
            <a:r>
              <a:rPr lang="fr-CA" u="sng" dirty="0"/>
              <a:t>té</a:t>
            </a:r>
            <a:r>
              <a:rPr lang="fr-CA" dirty="0"/>
              <a:t> </a:t>
            </a:r>
            <a:r>
              <a:rPr lang="fr-CA" dirty="0" err="1"/>
              <a:t>foais</a:t>
            </a:r>
            <a:r>
              <a:rPr lang="fr-CA" dirty="0"/>
              <a:t> point d’bille, </a:t>
            </a:r>
            <a:r>
              <a:rPr lang="fr-CA" dirty="0" smtClean="0"/>
              <a:t>(</a:t>
            </a:r>
            <a:r>
              <a:rPr lang="fr-CA" dirty="0" err="1" smtClean="0"/>
              <a:t>Chl’autocar</a:t>
            </a:r>
            <a:r>
              <a:rPr lang="fr-CA" dirty="0" smtClean="0"/>
              <a:t> 18)</a:t>
            </a:r>
          </a:p>
          <a:p>
            <a:pPr lvl="1"/>
            <a:r>
              <a:rPr lang="fr-CA" dirty="0"/>
              <a:t>N’</a:t>
            </a:r>
            <a:r>
              <a:rPr lang="fr-CA" u="sng" dirty="0"/>
              <a:t>l’</a:t>
            </a:r>
            <a:r>
              <a:rPr lang="fr-CA" dirty="0" err="1"/>
              <a:t>acouteu</a:t>
            </a:r>
            <a:r>
              <a:rPr lang="fr-CA" dirty="0"/>
              <a:t> point </a:t>
            </a:r>
            <a:r>
              <a:rPr lang="fr-CA" dirty="0" smtClean="0"/>
              <a:t>(</a:t>
            </a:r>
            <a:r>
              <a:rPr lang="fr-CA" dirty="0" err="1" smtClean="0"/>
              <a:t>Chl’autocar</a:t>
            </a:r>
            <a:r>
              <a:rPr lang="fr-CA" dirty="0" smtClean="0"/>
              <a:t> 22)</a:t>
            </a:r>
          </a:p>
          <a:p>
            <a:pPr lvl="1"/>
            <a:r>
              <a:rPr lang="fr-FR" dirty="0" err="1"/>
              <a:t>én</a:t>
            </a:r>
            <a:r>
              <a:rPr lang="fr-FR" dirty="0"/>
              <a:t>’ </a:t>
            </a:r>
            <a:r>
              <a:rPr lang="fr-FR" b="1" dirty="0"/>
              <a:t>m’</a:t>
            </a:r>
            <a:r>
              <a:rPr lang="fr-FR" b="1" dirty="0" err="1"/>
              <a:t>é</a:t>
            </a:r>
            <a:r>
              <a:rPr lang="fr-FR" dirty="0" err="1"/>
              <a:t>nmanne</a:t>
            </a:r>
            <a:r>
              <a:rPr lang="fr-FR" dirty="0"/>
              <a:t> point </a:t>
            </a:r>
            <a:r>
              <a:rPr lang="fr-FR" dirty="0" err="1" smtClean="0"/>
              <a:t>cobien</a:t>
            </a:r>
            <a:r>
              <a:rPr lang="fr-FR" dirty="0" smtClean="0"/>
              <a:t> (Lettes 1408)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i="1" dirty="0" smtClean="0"/>
              <a:t>Ne, </a:t>
            </a:r>
            <a:r>
              <a:rPr lang="fr-CA" dirty="0" smtClean="0"/>
              <a:t>redoublement des sujets et concordance des négation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Perte de </a:t>
            </a:r>
            <a:r>
              <a:rPr lang="fr-CA" i="1" dirty="0" smtClean="0"/>
              <a:t>ne</a:t>
            </a:r>
            <a:r>
              <a:rPr lang="fr-CA" dirty="0" smtClean="0"/>
              <a:t> n’est pas un prérequis pour </a:t>
            </a:r>
          </a:p>
          <a:p>
            <a:pPr lvl="1"/>
            <a:r>
              <a:rPr lang="fr-CA" dirty="0" smtClean="0"/>
              <a:t>La grammaticalisation des clitiques sujets</a:t>
            </a:r>
          </a:p>
          <a:p>
            <a:pPr lvl="1"/>
            <a:r>
              <a:rPr lang="fr-CA" dirty="0" smtClean="0"/>
              <a:t>La concordance des négations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</a:rPr>
              <a:t>Picard et français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Combien de grammaires?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Français: </a:t>
            </a:r>
          </a:p>
          <a:p>
            <a:pPr lvl="1"/>
            <a:r>
              <a:rPr lang="fr-CA" dirty="0" smtClean="0"/>
              <a:t>Redoublement fréquent MAIS non standard</a:t>
            </a:r>
          </a:p>
          <a:p>
            <a:pPr lvl="1"/>
            <a:r>
              <a:rPr lang="fr-CA" dirty="0" smtClean="0"/>
              <a:t>Effacement de </a:t>
            </a:r>
            <a:r>
              <a:rPr lang="fr-CA" i="1" dirty="0" smtClean="0"/>
              <a:t>ne</a:t>
            </a:r>
            <a:r>
              <a:rPr lang="fr-CA" dirty="0" smtClean="0"/>
              <a:t>:  non standard</a:t>
            </a:r>
          </a:p>
          <a:p>
            <a:pPr lvl="1"/>
            <a:r>
              <a:rPr lang="fr-CA" dirty="0" smtClean="0"/>
              <a:t>Donc, redoublement + effacement attendu</a:t>
            </a:r>
          </a:p>
          <a:p>
            <a:pPr lvl="1"/>
            <a:r>
              <a:rPr lang="fr-CA" dirty="0" smtClean="0"/>
              <a:t>Mais redoublement + présence de </a:t>
            </a:r>
            <a:r>
              <a:rPr lang="fr-CA" i="1" dirty="0" smtClean="0"/>
              <a:t>ne</a:t>
            </a:r>
            <a:r>
              <a:rPr lang="fr-CA" dirty="0" smtClean="0"/>
              <a:t>:  inattendu</a:t>
            </a:r>
          </a:p>
          <a:p>
            <a:r>
              <a:rPr lang="fr-CA" dirty="0" smtClean="0"/>
              <a:t>Picard:</a:t>
            </a:r>
          </a:p>
          <a:p>
            <a:pPr lvl="1"/>
            <a:r>
              <a:rPr lang="fr-CA" dirty="0" smtClean="0"/>
              <a:t>Redoublement:  standard</a:t>
            </a:r>
          </a:p>
          <a:p>
            <a:pPr lvl="1"/>
            <a:r>
              <a:rPr lang="fr-CA" dirty="0" smtClean="0"/>
              <a:t>Effacement de </a:t>
            </a:r>
            <a:r>
              <a:rPr lang="fr-CA" i="1" dirty="0" smtClean="0"/>
              <a:t>ne</a:t>
            </a:r>
            <a:r>
              <a:rPr lang="fr-CA" dirty="0" smtClean="0"/>
              <a:t>:  </a:t>
            </a:r>
            <a:endParaRPr lang="fr-CA" dirty="0" smtClean="0"/>
          </a:p>
          <a:p>
            <a:pPr lvl="2"/>
            <a:r>
              <a:rPr lang="fr-CA" dirty="0" smtClean="0"/>
              <a:t>Attesté </a:t>
            </a:r>
            <a:r>
              <a:rPr lang="fr-CA" dirty="0" smtClean="0"/>
              <a:t>mais moins </a:t>
            </a:r>
            <a:r>
              <a:rPr lang="fr-CA" dirty="0" smtClean="0"/>
              <a:t>fréquent</a:t>
            </a:r>
          </a:p>
          <a:p>
            <a:pPr lvl="2"/>
            <a:r>
              <a:rPr lang="fr-CA" dirty="0" smtClean="0"/>
              <a:t>Non standard</a:t>
            </a:r>
            <a:endParaRPr lang="fr-CA" dirty="0" smtClean="0"/>
          </a:p>
          <a:p>
            <a:pPr lvl="1"/>
            <a:r>
              <a:rPr lang="fr-CA" dirty="0" smtClean="0"/>
              <a:t>Donc, redoublement + </a:t>
            </a:r>
            <a:r>
              <a:rPr lang="fr-CA" i="1" dirty="0" smtClean="0"/>
              <a:t>ne </a:t>
            </a:r>
            <a:r>
              <a:rPr lang="fr-CA" dirty="0" smtClean="0"/>
              <a:t>attendu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2AF2-E933-4B5D-A352-75532238B7D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 smtClean="0"/>
              <a:t>Redoublement des sujets et </a:t>
            </a:r>
            <a:r>
              <a:rPr lang="fr-CA" sz="4400" i="1" dirty="0" smtClean="0"/>
              <a:t>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692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/>
              <a:t>Négation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>
                <a:effectLst/>
              </a:rPr>
              <a:t>3 formes pour nier un verbe: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dirty="0" smtClean="0"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err="1" smtClean="0">
                <a:effectLst/>
              </a:rPr>
              <a:t>i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n’a</a:t>
            </a:r>
            <a:r>
              <a:rPr lang="en-US" i="1" dirty="0" smtClean="0">
                <a:effectLst/>
              </a:rPr>
              <a:t> </a:t>
            </a:r>
            <a:r>
              <a:rPr lang="en-US" i="1" u="sng" dirty="0" smtClean="0">
                <a:solidFill>
                  <a:srgbClr val="C00000"/>
                </a:solidFill>
                <a:effectLst/>
              </a:rPr>
              <a:t>point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gramint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d’heure</a:t>
            </a:r>
            <a:endParaRPr lang="en-US" i="1" dirty="0" smtClean="0"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>
                <a:effectLst/>
              </a:rPr>
              <a:t>‘il n’a pas un horaire fixe’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effectLst/>
              </a:rPr>
              <a:t>A </a:t>
            </a:r>
            <a:r>
              <a:rPr lang="en-US" i="1" dirty="0" err="1" smtClean="0">
                <a:effectLst/>
              </a:rPr>
              <a:t>n’est</a:t>
            </a:r>
            <a:r>
              <a:rPr lang="en-US" i="1" dirty="0" smtClean="0">
                <a:effectLst/>
              </a:rPr>
              <a:t> </a:t>
            </a:r>
            <a:r>
              <a:rPr lang="en-US" i="1" u="sng" dirty="0" err="1" smtClean="0">
                <a:solidFill>
                  <a:srgbClr val="C00000"/>
                </a:solidFill>
                <a:effectLst/>
              </a:rPr>
              <a:t>mie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éton-nant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d’élle</a:t>
            </a:r>
            <a:endParaRPr lang="en-US" i="1" dirty="0" smtClean="0"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>
                <a:effectLst/>
              </a:rPr>
              <a:t>‘Ce n’est pas étonnant de sa part’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effectLst/>
              </a:rPr>
              <a:t>A </a:t>
            </a:r>
            <a:r>
              <a:rPr lang="en-US" i="1" dirty="0" err="1" smtClean="0">
                <a:effectLst/>
              </a:rPr>
              <a:t>l’sait</a:t>
            </a:r>
            <a:r>
              <a:rPr lang="en-US" i="1" dirty="0" smtClean="0">
                <a:effectLst/>
              </a:rPr>
              <a:t> </a:t>
            </a:r>
            <a:r>
              <a:rPr lang="en-US" i="1" u="sng" dirty="0" smtClean="0">
                <a:solidFill>
                  <a:srgbClr val="C00000"/>
                </a:solidFill>
                <a:effectLst/>
              </a:rPr>
              <a:t>pas</a:t>
            </a:r>
            <a:r>
              <a:rPr lang="en-US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i="1" dirty="0" smtClean="0">
                <a:effectLst/>
              </a:rPr>
              <a:t>par </a:t>
            </a:r>
            <a:r>
              <a:rPr lang="en-US" i="1" dirty="0" err="1" smtClean="0">
                <a:effectLst/>
              </a:rPr>
              <a:t>tcheur</a:t>
            </a:r>
            <a:endParaRPr lang="en-US" i="1" dirty="0" smtClean="0"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dirty="0" smtClean="0">
                <a:effectLst/>
              </a:rPr>
              <a:t>‘Elle ne le sait pas par </a:t>
            </a:r>
            <a:r>
              <a:rPr lang="fr-CA" dirty="0" err="1" smtClean="0">
                <a:effectLst/>
              </a:rPr>
              <a:t>coeur</a:t>
            </a:r>
            <a:r>
              <a:rPr lang="fr-CA" dirty="0" smtClean="0">
                <a:effectLst/>
              </a:rPr>
              <a:t>’</a:t>
            </a:r>
            <a:endParaRPr lang="en-US" dirty="0" smtClean="0"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fr-CA" dirty="0" smtClean="0"/>
              <a:t>Villeneuve &amp; Auger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33625"/>
            <a:ext cx="90392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51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" y="2065642"/>
            <a:ext cx="7034212" cy="463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4038600"/>
            <a:ext cx="457200" cy="2438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023360"/>
            <a:ext cx="457200" cy="1219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4038600"/>
            <a:ext cx="457200" cy="1219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038600"/>
            <a:ext cx="457200" cy="1219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Quelques exemples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endParaRPr lang="en-US" i="1" dirty="0" smtClean="0"/>
          </a:p>
          <a:p>
            <a:pPr>
              <a:spcAft>
                <a:spcPts val="1800"/>
              </a:spcAft>
            </a:pPr>
            <a:r>
              <a:rPr lang="en-US" i="1" dirty="0" err="1" smtClean="0"/>
              <a:t>mais</a:t>
            </a:r>
            <a:r>
              <a:rPr lang="en-US" i="1" dirty="0" smtClean="0"/>
              <a:t> </a:t>
            </a:r>
            <a:r>
              <a:rPr lang="en-US" i="1" dirty="0" err="1"/>
              <a:t>jamoais</a:t>
            </a:r>
            <a:r>
              <a:rPr lang="en-US" i="1" dirty="0"/>
              <a:t> </a:t>
            </a:r>
            <a:r>
              <a:rPr lang="en-US" i="1" dirty="0" err="1"/>
              <a:t>personne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n’vnoait</a:t>
            </a:r>
            <a:r>
              <a:rPr lang="en-US" i="1" dirty="0"/>
              <a:t>, </a:t>
            </a:r>
            <a:r>
              <a:rPr lang="en-US" i="1" dirty="0" err="1"/>
              <a:t>d’Saint</a:t>
            </a:r>
            <a:r>
              <a:rPr lang="en-US" i="1" dirty="0"/>
              <a:t>-Wary. </a:t>
            </a:r>
            <a:r>
              <a:rPr lang="en-US" dirty="0"/>
              <a:t>(Joseph L</a:t>
            </a:r>
            <a:r>
              <a:rPr lang="en-US" dirty="0" smtClean="0"/>
              <a:t>.)</a:t>
            </a:r>
          </a:p>
          <a:p>
            <a:pPr>
              <a:spcAft>
                <a:spcPts val="1800"/>
              </a:spcAft>
            </a:pPr>
            <a:r>
              <a:rPr lang="fr-FR" i="1" dirty="0"/>
              <a:t>que </a:t>
            </a:r>
            <a:r>
              <a:rPr lang="fr-FR" i="1" dirty="0" smtClean="0"/>
              <a:t>l’Français il ne </a:t>
            </a:r>
            <a:r>
              <a:rPr lang="fr-FR" i="1" dirty="0"/>
              <a:t>fait </a:t>
            </a:r>
            <a:r>
              <a:rPr lang="fr-FR" i="1" dirty="0" smtClean="0"/>
              <a:t>pus d’enfants </a:t>
            </a:r>
            <a:r>
              <a:rPr lang="fr-FR" dirty="0"/>
              <a:t>(Denis F</a:t>
            </a:r>
            <a:r>
              <a:rPr lang="fr-FR" dirty="0" smtClean="0"/>
              <a:t>.)</a:t>
            </a:r>
          </a:p>
          <a:p>
            <a:pPr>
              <a:spcAft>
                <a:spcPts val="1800"/>
              </a:spcAft>
            </a:pPr>
            <a:r>
              <a:rPr lang="fr-FR" i="1" dirty="0"/>
              <a:t>certaines exploitations peuvent pas l’faire </a:t>
            </a:r>
            <a:r>
              <a:rPr lang="fr-FR" dirty="0"/>
              <a:t>(Denis F</a:t>
            </a:r>
            <a:r>
              <a:rPr lang="fr-FR" dirty="0" smtClean="0"/>
              <a:t>.)</a:t>
            </a:r>
          </a:p>
          <a:p>
            <a:pPr>
              <a:spcAft>
                <a:spcPts val="1800"/>
              </a:spcAft>
            </a:pPr>
            <a:r>
              <a:rPr lang="fr-FR" i="1" dirty="0" smtClean="0"/>
              <a:t>Les Chinois sauront pas faire ça</a:t>
            </a:r>
            <a:r>
              <a:rPr lang="fr-FR" dirty="0" smtClean="0"/>
              <a:t> (Joël T.)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9848"/>
          </a:xfrm>
        </p:spPr>
        <p:txBody>
          <a:bodyPr/>
          <a:lstStyle/>
          <a:p>
            <a:r>
              <a:rPr lang="fr-CA" sz="4800" dirty="0" smtClean="0"/>
              <a:t>Français et picard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2AF2-E933-4B5D-A352-75532238B7D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24000"/>
            <a:ext cx="76866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623887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effectLst/>
              </a:rPr>
              <a:t>Villeneuve &amp; Auger 2013:124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44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</a:rPr>
              <a:t>Négation en picard du Vimeu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Pourquoi est-elle intéressante?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Quelques éléments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Des choix différents</a:t>
            </a:r>
            <a:r>
              <a:rPr lang="fr-CA" dirty="0" smtClean="0"/>
              <a:t> du français</a:t>
            </a:r>
          </a:p>
          <a:p>
            <a:pPr lvl="1"/>
            <a:r>
              <a:rPr lang="fr-CA" i="1" dirty="0" smtClean="0"/>
              <a:t>Pas, </a:t>
            </a:r>
            <a:r>
              <a:rPr lang="fr-CA" dirty="0" smtClean="0"/>
              <a:t>la forme dominante en français est disparue</a:t>
            </a:r>
          </a:p>
          <a:p>
            <a:pPr lvl="1"/>
            <a:r>
              <a:rPr lang="fr-CA" i="1" dirty="0" smtClean="0"/>
              <a:t>Point, </a:t>
            </a:r>
            <a:r>
              <a:rPr lang="fr-CA" dirty="0" smtClean="0"/>
              <a:t>l</a:t>
            </a:r>
            <a:r>
              <a:rPr lang="fr-CA" dirty="0" smtClean="0"/>
              <a:t>a forme minoritaire s’est imposée</a:t>
            </a:r>
          </a:p>
          <a:p>
            <a:pPr lvl="1"/>
            <a:r>
              <a:rPr lang="fr-CA" i="1" dirty="0" smtClean="0"/>
              <a:t>Mie</a:t>
            </a:r>
            <a:r>
              <a:rPr lang="fr-CA" dirty="0" smtClean="0"/>
              <a:t> a conservé sa valeur pragmatique</a:t>
            </a:r>
            <a:endParaRPr lang="fr-CA" i="1" dirty="0" smtClean="0"/>
          </a:p>
          <a:p>
            <a:endParaRPr lang="fr-CA" dirty="0" smtClean="0"/>
          </a:p>
          <a:p>
            <a:r>
              <a:rPr lang="fr-CA" dirty="0" smtClean="0"/>
              <a:t>Variation dialectale:  </a:t>
            </a:r>
          </a:p>
          <a:p>
            <a:pPr lvl="1"/>
            <a:r>
              <a:rPr lang="fr-CA" dirty="0" smtClean="0"/>
              <a:t>Thiérache:  </a:t>
            </a:r>
            <a:r>
              <a:rPr lang="fr-CA" i="1" dirty="0" smtClean="0"/>
              <a:t>pont </a:t>
            </a:r>
            <a:r>
              <a:rPr lang="fr-CA" dirty="0" smtClean="0"/>
              <a:t>vs. </a:t>
            </a:r>
            <a:r>
              <a:rPr lang="fr-CA" i="1" dirty="0" smtClean="0"/>
              <a:t>mie</a:t>
            </a:r>
            <a:endParaRPr lang="fr-CA" dirty="0" smtClean="0"/>
          </a:p>
          <a:p>
            <a:pPr lvl="1"/>
            <a:r>
              <a:rPr lang="fr-CA" i="1" dirty="0" err="1" smtClean="0"/>
              <a:t>nin</a:t>
            </a:r>
            <a:r>
              <a:rPr lang="fr-CA" dirty="0" smtClean="0"/>
              <a:t> dans le Nord-Pas de Calais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Concordance des négations:  </a:t>
            </a:r>
            <a:r>
              <a:rPr lang="fr-CA" i="1" dirty="0" smtClean="0"/>
              <a:t>mie et point</a:t>
            </a:r>
            <a:r>
              <a:rPr lang="fr-CA" dirty="0" smtClean="0"/>
              <a:t> variantes?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 qu’il reste à faire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Données orales </a:t>
            </a:r>
          </a:p>
          <a:p>
            <a:pPr lvl="1"/>
            <a:r>
              <a:rPr lang="fr-CA" dirty="0" smtClean="0"/>
              <a:t>Comment éliciter plus de </a:t>
            </a:r>
            <a:r>
              <a:rPr lang="fr-CA" i="1" dirty="0" smtClean="0"/>
              <a:t>mie</a:t>
            </a:r>
            <a:r>
              <a:rPr lang="fr-CA" dirty="0" smtClean="0"/>
              <a:t>?</a:t>
            </a:r>
          </a:p>
          <a:p>
            <a:pPr lvl="1"/>
            <a:r>
              <a:rPr lang="fr-CA" dirty="0" smtClean="0"/>
              <a:t>Fonctions pragmatiques de </a:t>
            </a:r>
            <a:r>
              <a:rPr lang="fr-CA" i="1" dirty="0" smtClean="0"/>
              <a:t>mie</a:t>
            </a:r>
            <a:r>
              <a:rPr lang="fr-CA" dirty="0" smtClean="0"/>
              <a:t> maintenues?</a:t>
            </a:r>
          </a:p>
          <a:p>
            <a:pPr lvl="1"/>
            <a:r>
              <a:rPr lang="fr-CA" dirty="0" smtClean="0"/>
              <a:t>Neutralisation de </a:t>
            </a:r>
            <a:r>
              <a:rPr lang="fr-CA" i="1" dirty="0" smtClean="0"/>
              <a:t>mie</a:t>
            </a:r>
            <a:r>
              <a:rPr lang="fr-CA" dirty="0" smtClean="0"/>
              <a:t> vs. </a:t>
            </a:r>
            <a:r>
              <a:rPr lang="fr-CA" i="1" dirty="0" smtClean="0"/>
              <a:t>point </a:t>
            </a:r>
            <a:r>
              <a:rPr lang="fr-CA" dirty="0" smtClean="0"/>
              <a:t>dans la concordance?</a:t>
            </a:r>
          </a:p>
          <a:p>
            <a:r>
              <a:rPr lang="fr-CA" dirty="0" smtClean="0"/>
              <a:t>Jeunes locuteurs:  </a:t>
            </a:r>
          </a:p>
          <a:p>
            <a:pPr lvl="1"/>
            <a:r>
              <a:rPr lang="fr-CA" dirty="0" smtClean="0"/>
              <a:t>Acquisition L2</a:t>
            </a:r>
          </a:p>
          <a:p>
            <a:pPr lvl="1"/>
            <a:r>
              <a:rPr lang="fr-CA" dirty="0"/>
              <a:t>C</a:t>
            </a:r>
            <a:r>
              <a:rPr lang="fr-CA" dirty="0" smtClean="0"/>
              <a:t>ontact</a:t>
            </a:r>
          </a:p>
          <a:p>
            <a:r>
              <a:rPr lang="fr-CA" dirty="0" smtClean="0"/>
              <a:t>Structure syntaxique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Quelques références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Auger, Julie. 2003. The </a:t>
            </a:r>
            <a:r>
              <a:rPr lang="en-US" sz="1600" dirty="0"/>
              <a:t>development of a literary standard: The case of Picard in </a:t>
            </a:r>
            <a:r>
              <a:rPr lang="en-US" sz="1600" dirty="0" err="1"/>
              <a:t>Vimeu-Ponthieu</a:t>
            </a:r>
            <a:r>
              <a:rPr lang="en-US" sz="1600" dirty="0"/>
              <a:t>, </a:t>
            </a:r>
            <a:r>
              <a:rPr lang="en-US" sz="1600" dirty="0" smtClean="0"/>
              <a:t>France.  </a:t>
            </a:r>
            <a:r>
              <a:rPr lang="en-US" sz="1600" dirty="0"/>
              <a:t>In </a:t>
            </a:r>
            <a:r>
              <a:rPr lang="en-US" sz="1600" i="1" dirty="0"/>
              <a:t>When Languages Collide: Perspectives on Language Conflict, Language Competition, and Language Coexistence</a:t>
            </a:r>
            <a:r>
              <a:rPr lang="en-US" sz="1600" dirty="0"/>
              <a:t>, B.D. Joseph et al., editors. Columbus, OH: Ohio State University Press. pp. 141-164</a:t>
            </a:r>
            <a:r>
              <a:rPr lang="en-US" sz="1600" dirty="0" smtClean="0"/>
              <a:t>.</a:t>
            </a:r>
          </a:p>
          <a:p>
            <a:r>
              <a:rPr lang="fr-CA" sz="1600" dirty="0" smtClean="0"/>
              <a:t>Auger, Julie &amp; Anne-José Villeneuve. 2008. </a:t>
            </a:r>
            <a:r>
              <a:rPr lang="en-US" sz="1600" i="1" dirty="0"/>
              <a:t>Ne </a:t>
            </a:r>
            <a:r>
              <a:rPr lang="en-US" sz="1600" dirty="0"/>
              <a:t>deletion in Picard and in regional French: Evidence for distinct grammars. </a:t>
            </a:r>
            <a:r>
              <a:rPr lang="en-US" sz="1600" dirty="0" smtClean="0"/>
              <a:t>In Miriam </a:t>
            </a:r>
            <a:r>
              <a:rPr lang="en-US" sz="1600" dirty="0" err="1"/>
              <a:t>Meyerhoff</a:t>
            </a:r>
            <a:r>
              <a:rPr lang="en-US" sz="1600" dirty="0"/>
              <a:t> &amp; Naomi Nagy (eds.), </a:t>
            </a:r>
            <a:r>
              <a:rPr lang="en-US" sz="1600" i="1" dirty="0"/>
              <a:t>Social Lives in Language – Sociolinguistics and multilingual speech communities</a:t>
            </a:r>
            <a:r>
              <a:rPr lang="en-US" sz="1600" dirty="0"/>
              <a:t>. Amsterdam: </a:t>
            </a:r>
            <a:r>
              <a:rPr lang="en-US" sz="1600" dirty="0" err="1"/>
              <a:t>Benjamins</a:t>
            </a:r>
            <a:r>
              <a:rPr lang="en-US" sz="1600" dirty="0"/>
              <a:t>. pp. 223-247.</a:t>
            </a:r>
            <a:endParaRPr lang="en-US" sz="1600" dirty="0" smtClean="0"/>
          </a:p>
          <a:p>
            <a:r>
              <a:rPr lang="fr-CA" sz="1600" dirty="0" smtClean="0"/>
              <a:t>Hansen</a:t>
            </a:r>
            <a:r>
              <a:rPr lang="fr-CA" sz="1600" dirty="0"/>
              <a:t>, </a:t>
            </a:r>
            <a:r>
              <a:rPr lang="fr-CA" sz="1600" dirty="0" err="1"/>
              <a:t>Maj-Britt</a:t>
            </a:r>
            <a:r>
              <a:rPr lang="fr-CA" sz="1600" dirty="0"/>
              <a:t> </a:t>
            </a:r>
            <a:r>
              <a:rPr lang="fr-CA" sz="1600" dirty="0" err="1"/>
              <a:t>Mosegaard</a:t>
            </a:r>
            <a:r>
              <a:rPr lang="fr-CA" sz="1600" dirty="0"/>
              <a:t>. 2009. </a:t>
            </a:r>
            <a:r>
              <a:rPr lang="fr-CA" sz="1600" dirty="0" err="1"/>
              <a:t>Forms</a:t>
            </a:r>
            <a:r>
              <a:rPr lang="fr-CA" sz="1600" dirty="0"/>
              <a:t> of sentence </a:t>
            </a:r>
            <a:r>
              <a:rPr lang="fr-CA" sz="1600" dirty="0" err="1"/>
              <a:t>negation</a:t>
            </a:r>
            <a:r>
              <a:rPr lang="fr-CA" sz="1600" dirty="0"/>
              <a:t> in a 14th-century French </a:t>
            </a:r>
            <a:r>
              <a:rPr lang="fr-CA" sz="1600" dirty="0" err="1"/>
              <a:t>text</a:t>
            </a:r>
            <a:r>
              <a:rPr lang="fr-CA" sz="1600" dirty="0"/>
              <a:t>: a cognitive-</a:t>
            </a:r>
            <a:r>
              <a:rPr lang="fr-CA" sz="1600" dirty="0" err="1"/>
              <a:t>functional</a:t>
            </a:r>
            <a:r>
              <a:rPr lang="fr-CA" sz="1600" dirty="0"/>
              <a:t> </a:t>
            </a:r>
            <a:r>
              <a:rPr lang="fr-CA" sz="1600" dirty="0" err="1"/>
              <a:t>analysis</a:t>
            </a:r>
            <a:r>
              <a:rPr lang="fr-CA" sz="1600" dirty="0"/>
              <a:t>. </a:t>
            </a:r>
            <a:r>
              <a:rPr lang="fr-CA" sz="1600" i="1" dirty="0" err="1"/>
              <a:t>Quaderns</a:t>
            </a:r>
            <a:r>
              <a:rPr lang="fr-CA" sz="1600" i="1" dirty="0"/>
              <a:t> de </a:t>
            </a:r>
            <a:r>
              <a:rPr lang="fr-CA" sz="1600" i="1" dirty="0" err="1"/>
              <a:t>Filologia</a:t>
            </a:r>
            <a:r>
              <a:rPr lang="fr-CA" sz="1600" i="1" dirty="0"/>
              <a:t>, </a:t>
            </a:r>
            <a:r>
              <a:rPr lang="fr-CA" sz="1600" i="1" dirty="0" err="1"/>
              <a:t>Estudis</a:t>
            </a:r>
            <a:r>
              <a:rPr lang="fr-CA" sz="1600" i="1" dirty="0"/>
              <a:t> </a:t>
            </a:r>
            <a:r>
              <a:rPr lang="fr-CA" sz="1600" i="1" dirty="0" err="1"/>
              <a:t>linguistics</a:t>
            </a:r>
            <a:r>
              <a:rPr lang="fr-CA" sz="1600" dirty="0"/>
              <a:t> 14:153-168.</a:t>
            </a:r>
          </a:p>
          <a:p>
            <a:r>
              <a:rPr lang="fr-CA" sz="1600" dirty="0" smtClean="0"/>
              <a:t>Hansen</a:t>
            </a:r>
            <a:r>
              <a:rPr lang="fr-CA" sz="1600" dirty="0"/>
              <a:t>, </a:t>
            </a:r>
            <a:r>
              <a:rPr lang="fr-CA" sz="1600" dirty="0" err="1"/>
              <a:t>Maj-Britt</a:t>
            </a:r>
            <a:r>
              <a:rPr lang="fr-CA" sz="1600" dirty="0"/>
              <a:t> </a:t>
            </a:r>
            <a:r>
              <a:rPr lang="fr-CA" sz="1600" dirty="0" err="1"/>
              <a:t>Mosegaard</a:t>
            </a:r>
            <a:r>
              <a:rPr lang="fr-CA" sz="1600" dirty="0"/>
              <a:t>. 2012. A </a:t>
            </a:r>
            <a:r>
              <a:rPr lang="fr-CA" sz="1600" dirty="0" err="1"/>
              <a:t>pragmatic</a:t>
            </a:r>
            <a:r>
              <a:rPr lang="fr-CA" sz="1600" dirty="0"/>
              <a:t> </a:t>
            </a:r>
            <a:r>
              <a:rPr lang="fr-CA" sz="1600" dirty="0" err="1"/>
              <a:t>approach</a:t>
            </a:r>
            <a:r>
              <a:rPr lang="fr-CA" sz="1600" dirty="0"/>
              <a:t> to </a:t>
            </a:r>
            <a:r>
              <a:rPr lang="fr-CA" sz="1600" dirty="0" err="1"/>
              <a:t>historical</a:t>
            </a:r>
            <a:r>
              <a:rPr lang="fr-CA" sz="1600" dirty="0"/>
              <a:t> </a:t>
            </a:r>
            <a:r>
              <a:rPr lang="fr-CA" sz="1600" dirty="0" err="1"/>
              <a:t>semantics</a:t>
            </a:r>
            <a:r>
              <a:rPr lang="fr-CA" sz="1600" dirty="0"/>
              <a:t>; </a:t>
            </a:r>
            <a:r>
              <a:rPr lang="fr-CA" sz="1600" dirty="0" err="1"/>
              <a:t>with</a:t>
            </a:r>
            <a:r>
              <a:rPr lang="fr-CA" sz="1600" dirty="0"/>
              <a:t> </a:t>
            </a:r>
            <a:r>
              <a:rPr lang="fr-CA" sz="1600" dirty="0" err="1"/>
              <a:t>special</a:t>
            </a:r>
            <a:r>
              <a:rPr lang="fr-CA" sz="1600" dirty="0"/>
              <a:t> </a:t>
            </a:r>
            <a:r>
              <a:rPr lang="fr-CA" sz="1600" dirty="0" err="1"/>
              <a:t>reference</a:t>
            </a:r>
            <a:r>
              <a:rPr lang="fr-CA" sz="1600" dirty="0"/>
              <a:t> to markers of </a:t>
            </a:r>
            <a:r>
              <a:rPr lang="fr-CA" sz="1600" dirty="0" err="1"/>
              <a:t>clausal</a:t>
            </a:r>
            <a:r>
              <a:rPr lang="fr-CA" sz="1600" dirty="0"/>
              <a:t> </a:t>
            </a:r>
            <a:r>
              <a:rPr lang="fr-CA" sz="1600" dirty="0" err="1"/>
              <a:t>negation</a:t>
            </a:r>
            <a:r>
              <a:rPr lang="fr-CA" sz="1600" dirty="0"/>
              <a:t> in </a:t>
            </a:r>
            <a:r>
              <a:rPr lang="fr-CA" sz="1600" dirty="0" err="1"/>
              <a:t>Medieval</a:t>
            </a:r>
            <a:r>
              <a:rPr lang="fr-CA" sz="1600" dirty="0"/>
              <a:t> French. In Kathryn Allan &amp; </a:t>
            </a:r>
            <a:r>
              <a:rPr lang="fr-CA" sz="1600" dirty="0" err="1"/>
              <a:t>Justyna</a:t>
            </a:r>
            <a:r>
              <a:rPr lang="fr-CA" sz="1600" dirty="0"/>
              <a:t> A. Robinson (</a:t>
            </a:r>
            <a:r>
              <a:rPr lang="fr-CA" sz="1600" dirty="0" err="1"/>
              <a:t>eds</a:t>
            </a:r>
            <a:r>
              <a:rPr lang="fr-CA" sz="1600" dirty="0"/>
              <a:t>.), </a:t>
            </a:r>
            <a:r>
              <a:rPr lang="fr-CA" sz="1600" i="1" dirty="0" err="1"/>
              <a:t>Current</a:t>
            </a:r>
            <a:r>
              <a:rPr lang="fr-CA" sz="1600" i="1" dirty="0"/>
              <a:t> </a:t>
            </a:r>
            <a:r>
              <a:rPr lang="fr-CA" sz="1600" i="1" dirty="0" err="1"/>
              <a:t>Methods</a:t>
            </a:r>
            <a:r>
              <a:rPr lang="fr-CA" sz="1600" i="1" dirty="0"/>
              <a:t> in </a:t>
            </a:r>
            <a:r>
              <a:rPr lang="fr-CA" sz="1600" i="1" dirty="0" err="1"/>
              <a:t>Historical</a:t>
            </a:r>
            <a:r>
              <a:rPr lang="fr-CA" sz="1600" i="1" dirty="0"/>
              <a:t> </a:t>
            </a:r>
            <a:r>
              <a:rPr lang="fr-CA" sz="1600" i="1" dirty="0" err="1"/>
              <a:t>Semantics</a:t>
            </a:r>
            <a:r>
              <a:rPr lang="fr-CA" sz="1600" dirty="0"/>
              <a:t>. Berlin: de </a:t>
            </a:r>
            <a:r>
              <a:rPr lang="fr-CA" sz="1600" dirty="0" err="1"/>
              <a:t>Gruyter</a:t>
            </a:r>
            <a:r>
              <a:rPr lang="fr-CA" sz="1600" dirty="0"/>
              <a:t> Mouton. Pp. 233-257</a:t>
            </a:r>
            <a:r>
              <a:rPr lang="fr-CA" sz="1600" dirty="0" smtClean="0"/>
              <a:t>.</a:t>
            </a:r>
          </a:p>
          <a:p>
            <a:r>
              <a:rPr lang="fr-CA" sz="1600" dirty="0" smtClean="0"/>
              <a:t>Vasseur, Gaston. 1996. </a:t>
            </a:r>
            <a:r>
              <a:rPr lang="fr-FR" sz="1600" i="1" dirty="0"/>
              <a:t>Grammaire des parlers picards du Vimeu (Somme). </a:t>
            </a:r>
            <a:r>
              <a:rPr lang="fr-FR" sz="1600" dirty="0"/>
              <a:t>Abbeville: F. </a:t>
            </a:r>
            <a:r>
              <a:rPr lang="fr-FR" sz="1600" dirty="0" err="1"/>
              <a:t>Paillart</a:t>
            </a:r>
            <a:r>
              <a:rPr lang="fr-FR" sz="1600" dirty="0"/>
              <a:t>.</a:t>
            </a:r>
            <a:endParaRPr lang="fr-CA" sz="1600" dirty="0" smtClean="0"/>
          </a:p>
          <a:p>
            <a:r>
              <a:rPr lang="fr-CA" sz="1600" dirty="0" smtClean="0"/>
              <a:t>Villeneuve, Anne-José &amp; Julie Auger. 2013. </a:t>
            </a:r>
            <a:r>
              <a:rPr lang="en-US" sz="1600" i="1" dirty="0" err="1"/>
              <a:t>Chtileu</a:t>
            </a:r>
            <a:r>
              <a:rPr lang="en-US" sz="1600" i="1" dirty="0"/>
              <a:t> </a:t>
            </a:r>
            <a:r>
              <a:rPr lang="en-US" sz="1600" i="1" dirty="0" err="1"/>
              <a:t>qu’i</a:t>
            </a:r>
            <a:r>
              <a:rPr lang="en-US" sz="1600" i="1" dirty="0"/>
              <a:t> </a:t>
            </a:r>
            <a:r>
              <a:rPr lang="en-US" sz="1600" i="1" dirty="0" err="1"/>
              <a:t>m’freumereu</a:t>
            </a:r>
            <a:r>
              <a:rPr lang="en-US" sz="1600" i="1" dirty="0"/>
              <a:t> </a:t>
            </a:r>
            <a:r>
              <a:rPr lang="en-US" sz="1600" i="1" dirty="0" err="1"/>
              <a:t>m’bouque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n’est</a:t>
            </a:r>
            <a:r>
              <a:rPr lang="en-US" sz="1600" i="1" dirty="0"/>
              <a:t> point </a:t>
            </a:r>
            <a:r>
              <a:rPr lang="en-US" sz="1600" i="1" dirty="0" err="1"/>
              <a:t>coér</a:t>
            </a:r>
            <a:r>
              <a:rPr lang="en-US" sz="1600" i="1" dirty="0"/>
              <a:t> au </a:t>
            </a:r>
            <a:r>
              <a:rPr lang="en-US" sz="1600" i="1" dirty="0" err="1"/>
              <a:t>monne</a:t>
            </a:r>
            <a:r>
              <a:rPr lang="en-US" sz="1600" i="1" dirty="0"/>
              <a:t>: </a:t>
            </a:r>
            <a:r>
              <a:rPr lang="en-US" sz="1600" dirty="0"/>
              <a:t>Grammatical variation and </a:t>
            </a:r>
            <a:r>
              <a:rPr lang="en-US" sz="1600" dirty="0" err="1"/>
              <a:t>diglossia</a:t>
            </a:r>
            <a:r>
              <a:rPr lang="en-US" sz="1600" dirty="0"/>
              <a:t> in </a:t>
            </a:r>
            <a:r>
              <a:rPr lang="en-US" sz="1600" dirty="0" smtClean="0"/>
              <a:t>Picardie. </a:t>
            </a:r>
            <a:r>
              <a:rPr lang="en-US" sz="1600" i="1" dirty="0"/>
              <a:t>Journal of French Language Studies </a:t>
            </a:r>
            <a:r>
              <a:rPr lang="en-US" sz="1600" dirty="0"/>
              <a:t>23,1:109-133.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lt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3664" y="2419191"/>
            <a:ext cx="5376672" cy="353568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1" y="642918"/>
            <a:ext cx="8153400" cy="774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7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Mérci</a:t>
            </a:r>
            <a:r>
              <a:rPr lang="fr-FR" sz="7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D11A-D468-4AF7-BE0E-75CFFE93B867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5911334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err="1" smtClean="0"/>
              <a:t>Bourq</a:t>
            </a:r>
            <a:r>
              <a:rPr lang="fr-CA" sz="2800" dirty="0" smtClean="0"/>
              <a:t>-éd-Eut (Ault)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2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715125" cy="46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586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Vasseur 1996:88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de recherche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fr-CA" dirty="0" smtClean="0"/>
              <a:t>3 négations différentes ou variantes?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fr-CA" dirty="0" smtClean="0"/>
              <a:t>Concordance des négations</a:t>
            </a:r>
          </a:p>
          <a:p>
            <a:pPr marL="916686" lvl="1" indent="-51435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Obligatoire?</a:t>
            </a:r>
          </a:p>
          <a:p>
            <a:pPr marL="916686" lvl="1" indent="-51435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Possible avec </a:t>
            </a:r>
            <a:r>
              <a:rPr lang="fr-FR" i="1" dirty="0" smtClean="0"/>
              <a:t>point </a:t>
            </a:r>
            <a:r>
              <a:rPr lang="fr-FR" dirty="0" smtClean="0"/>
              <a:t>et </a:t>
            </a:r>
            <a:r>
              <a:rPr lang="fr-FR" i="1" dirty="0" smtClean="0"/>
              <a:t>mie</a:t>
            </a:r>
            <a:r>
              <a:rPr lang="fr-FR" dirty="0" smtClean="0"/>
              <a:t>?</a:t>
            </a:r>
            <a:endParaRPr lang="fr-FR" i="1" dirty="0" smtClean="0"/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fr-CA" dirty="0"/>
              <a:t>Structure </a:t>
            </a:r>
            <a:r>
              <a:rPr lang="fr-CA" dirty="0" smtClean="0"/>
              <a:t>syntaxique:  3 positions</a:t>
            </a:r>
            <a:endParaRPr lang="fr-CA" dirty="0"/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Changement?</a:t>
            </a:r>
          </a:p>
          <a:p>
            <a:pPr marL="916686" lvl="1" indent="-51435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Effets du mouvement littéraire et de revitalisation</a:t>
            </a:r>
          </a:p>
          <a:p>
            <a:pPr marL="916686" lvl="1" indent="-51435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Acquisition par les locuteurs plus jeunes</a:t>
            </a:r>
          </a:p>
          <a:p>
            <a:pPr marL="624078" indent="-514350">
              <a:spcAft>
                <a:spcPts val="2400"/>
              </a:spcAft>
              <a:buFont typeface="+mj-lt"/>
              <a:buAutoNum type="arabicPeriod"/>
            </a:pPr>
            <a:endParaRPr lang="en-US" dirty="0"/>
          </a:p>
          <a:p>
            <a:pPr marL="916686" lvl="1" indent="-514350">
              <a:spcAft>
                <a:spcPts val="2400"/>
              </a:spcAft>
              <a:buFont typeface="+mj-lt"/>
              <a:buAutoNum type="arabicPeriod"/>
            </a:pPr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293C-372C-4E06-8BD2-3A0E0C48BF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b="1" dirty="0"/>
              <a:t>Tableau </a:t>
            </a:r>
            <a:r>
              <a:rPr lang="fr-CA" b="1" dirty="0" smtClean="0"/>
              <a:t>1:  </a:t>
            </a:r>
            <a:r>
              <a:rPr lang="fr-CA" b="1" dirty="0"/>
              <a:t>négation</a:t>
            </a:r>
            <a:endParaRPr lang="en-US" b="1" dirty="0"/>
          </a:p>
        </p:txBody>
      </p:sp>
      <p:graphicFrame>
        <p:nvGraphicFramePr>
          <p:cNvPr id="82999" name="Group 5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71971514"/>
              </p:ext>
            </p:extLst>
          </p:nvPr>
        </p:nvGraphicFramePr>
        <p:xfrm>
          <a:off x="457200" y="1600200"/>
          <a:ext cx="8229600" cy="4495801"/>
        </p:xfrm>
        <a:graphic>
          <a:graphicData uri="http://schemas.openxmlformats.org/drawingml/2006/table">
            <a:tbl>
              <a:tblPr/>
              <a:tblGrid>
                <a:gridCol w="1295400"/>
                <a:gridCol w="1828800"/>
                <a:gridCol w="1752600"/>
                <a:gridCol w="1706563"/>
                <a:gridCol w="1646237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            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     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24.6%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75.4%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           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95.3%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0%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62.2%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37.7%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 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0.8%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95.8%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3.4%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Écrit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24.2%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75.8%</a:t>
                      </a:r>
                      <a:endParaRPr kumimoji="0" lang="fr-CA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   </a:t>
                      </a:r>
                      <a:r>
                        <a:rPr kumimoji="0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15.0%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85.0%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mie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13.8%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86.2%</a:t>
                      </a:r>
                      <a:endParaRPr kumimoji="0" lang="fr-CA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         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1752600" y="3124200"/>
            <a:ext cx="18288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98" name="Rectangle 54"/>
          <p:cNvSpPr>
            <a:spLocks noChangeArrowheads="1"/>
          </p:cNvSpPr>
          <p:nvPr/>
        </p:nvSpPr>
        <p:spPr bwMode="auto">
          <a:xfrm>
            <a:off x="3581400" y="4648200"/>
            <a:ext cx="5105400" cy="1447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3581400" y="3124200"/>
            <a:ext cx="5105400" cy="1524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55274" y="612430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Auger 2003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00AC-C41E-46B1-AE94-186480ACFD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7" grpId="0" animBg="1"/>
      <p:bldP spid="82998" grpId="0" animBg="1"/>
      <p:bldP spid="830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i="1" dirty="0" smtClean="0"/>
              <a:t>Po </a:t>
            </a:r>
            <a:r>
              <a:rPr lang="fr-CA" dirty="0" smtClean="0"/>
              <a:t>dans les écrits de Gaston Vasseur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dirty="0" err="1"/>
              <a:t>jé</a:t>
            </a:r>
            <a:r>
              <a:rPr lang="fr-FR" i="1" dirty="0"/>
              <a:t> n’ </a:t>
            </a:r>
            <a:r>
              <a:rPr lang="fr-FR" i="1" dirty="0" err="1"/>
              <a:t>zé</a:t>
            </a:r>
            <a:r>
              <a:rPr lang="fr-FR" i="1" dirty="0"/>
              <a:t> </a:t>
            </a:r>
            <a:r>
              <a:rPr lang="fr-FR" i="1" dirty="0" err="1"/>
              <a:t>connouos</a:t>
            </a:r>
            <a:r>
              <a:rPr lang="fr-FR" i="1" dirty="0"/>
              <a:t> po </a:t>
            </a:r>
            <a:r>
              <a:rPr lang="fr-FR" i="1" dirty="0" err="1"/>
              <a:t>coére</a:t>
            </a:r>
            <a:r>
              <a:rPr lang="fr-FR" i="1" dirty="0"/>
              <a:t> jusqu’à </a:t>
            </a:r>
            <a:r>
              <a:rPr lang="fr-FR" i="1" dirty="0" err="1"/>
              <a:t>cht</a:t>
            </a:r>
            <a:r>
              <a:rPr lang="fr-FR" i="1" dirty="0"/>
              <a:t>’ heure.</a:t>
            </a:r>
            <a:endParaRPr lang="en-US" i="1" dirty="0"/>
          </a:p>
          <a:p>
            <a:pPr marL="109728" indent="0">
              <a:buNone/>
            </a:pPr>
            <a:r>
              <a:rPr lang="fr-CA" dirty="0"/>
              <a:t> </a:t>
            </a:r>
            <a:r>
              <a:rPr lang="fr-CA" dirty="0" smtClean="0"/>
              <a:t>  ‘je ne les connais pas encore’</a:t>
            </a:r>
          </a:p>
          <a:p>
            <a:endParaRPr lang="fr-CA" dirty="0" smtClean="0"/>
          </a:p>
          <a:p>
            <a:r>
              <a:rPr lang="fr-CA" i="1" dirty="0" smtClean="0"/>
              <a:t>o </a:t>
            </a:r>
            <a:r>
              <a:rPr lang="fr-CA" i="1" dirty="0"/>
              <a:t>n’ sait po </a:t>
            </a:r>
            <a:r>
              <a:rPr lang="fr-CA" i="1" dirty="0" err="1"/>
              <a:t>coére</a:t>
            </a:r>
            <a:r>
              <a:rPr lang="fr-CA" i="1" dirty="0"/>
              <a:t> si o va l’ </a:t>
            </a:r>
            <a:r>
              <a:rPr lang="fr-CA" i="1" dirty="0" err="1"/>
              <a:t>condamneu</a:t>
            </a:r>
            <a:r>
              <a:rPr lang="fr-CA" i="1" dirty="0"/>
              <a:t> à </a:t>
            </a:r>
            <a:r>
              <a:rPr lang="fr-CA" i="1" dirty="0" smtClean="0"/>
              <a:t>mort</a:t>
            </a:r>
          </a:p>
          <a:p>
            <a:pPr marL="109728" indent="0">
              <a:buNone/>
            </a:pPr>
            <a:r>
              <a:rPr lang="fr-CA" sz="2700" dirty="0"/>
              <a:t> </a:t>
            </a:r>
            <a:r>
              <a:rPr lang="fr-CA" sz="2700" dirty="0" smtClean="0"/>
              <a:t> ‘on ne sait pas encore si on va le condamner à mort’</a:t>
            </a:r>
          </a:p>
          <a:p>
            <a:pPr marL="109728" indent="0">
              <a:buNone/>
            </a:pPr>
            <a:endParaRPr lang="fr-CA" dirty="0"/>
          </a:p>
          <a:p>
            <a:r>
              <a:rPr lang="fr-CA" i="1" dirty="0"/>
              <a:t>li </a:t>
            </a:r>
            <a:r>
              <a:rPr lang="fr-CA" i="1" dirty="0" err="1"/>
              <a:t>montreu</a:t>
            </a:r>
            <a:r>
              <a:rPr lang="fr-CA" i="1" dirty="0"/>
              <a:t> qu’o n’ sommes po </a:t>
            </a:r>
            <a:r>
              <a:rPr lang="fr-CA" i="1" dirty="0" err="1"/>
              <a:t>coére</a:t>
            </a:r>
            <a:r>
              <a:rPr lang="fr-CA" i="1" dirty="0"/>
              <a:t> </a:t>
            </a:r>
            <a:r>
              <a:rPr lang="fr-CA" i="1" dirty="0" err="1"/>
              <a:t>prèts</a:t>
            </a:r>
            <a:r>
              <a:rPr lang="fr-CA" i="1" dirty="0"/>
              <a:t> </a:t>
            </a:r>
            <a:endParaRPr lang="fr-CA" i="1" dirty="0" smtClean="0"/>
          </a:p>
          <a:p>
            <a:pPr marL="109728" indent="0">
              <a:buNone/>
            </a:pPr>
            <a:r>
              <a:rPr lang="fr-CA" dirty="0" smtClean="0"/>
              <a:t>  </a:t>
            </a:r>
            <a:r>
              <a:rPr lang="fr-CA" sz="2700" dirty="0" smtClean="0"/>
              <a:t>‘lui montrer que nous ne sommes pas encore prêts’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00AC-C41E-46B1-AE94-186480ACFD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2535</TotalTime>
  <Words>2116</Words>
  <Application>Microsoft Office PowerPoint</Application>
  <PresentationFormat>On-screen Show (4:3)</PresentationFormat>
  <Paragraphs>436</Paragraphs>
  <Slides>58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SILDoulos IPA93</vt:lpstr>
      <vt:lpstr>Tahoma</vt:lpstr>
      <vt:lpstr>Wingdings</vt:lpstr>
      <vt:lpstr>Trebuchet MS</vt:lpstr>
      <vt:lpstr>Georgia</vt:lpstr>
      <vt:lpstr>Wingdings 2</vt:lpstr>
      <vt:lpstr>Urban</vt:lpstr>
      <vt:lpstr>Mie vs. point et concordance  des négations en picard</vt:lpstr>
      <vt:lpstr>La Picardie linguistique et le Vimeu</vt:lpstr>
      <vt:lpstr>Quelques traits du picard</vt:lpstr>
      <vt:lpstr>La négation</vt:lpstr>
      <vt:lpstr>Négation</vt:lpstr>
      <vt:lpstr>PowerPoint Presentation</vt:lpstr>
      <vt:lpstr>Questions de recherche</vt:lpstr>
      <vt:lpstr>Tableau 1:  négation</vt:lpstr>
      <vt:lpstr>Po dans les écrits de Gaston Vasseur</vt:lpstr>
      <vt:lpstr>La négation dans l’histoire du français</vt:lpstr>
      <vt:lpstr>Ancien français</vt:lpstr>
      <vt:lpstr>Hansen 2012 I</vt:lpstr>
      <vt:lpstr>Hansen 2012 II:  13e siècle</vt:lpstr>
      <vt:lpstr>Hansen 2009:  14e siècle</vt:lpstr>
      <vt:lpstr>Type de proposition</vt:lpstr>
      <vt:lpstr>Valeur pragmatique de pas/mie/point</vt:lpstr>
      <vt:lpstr>Exemples</vt:lpstr>
      <vt:lpstr>De retour au picard contemporain</vt:lpstr>
      <vt:lpstr>Tableau 1:  négation</vt:lpstr>
      <vt:lpstr>mie:  forme ancienne?</vt:lpstr>
      <vt:lpstr>mie en picard parlé contemporain</vt:lpstr>
      <vt:lpstr>Négation dans  Chl’autocar du Bourq-éd-Eut</vt:lpstr>
      <vt:lpstr>Point:  Chl’autocar du Bourq-éd-Eut</vt:lpstr>
      <vt:lpstr>Mie:  Chl’autocar du Bourq-éd-Eut</vt:lpstr>
      <vt:lpstr>Mie :  Chl’autocar du Bourq-éd-Eut</vt:lpstr>
      <vt:lpstr>Mie:  présuppositions</vt:lpstr>
      <vt:lpstr>PowerPoint Presentation</vt:lpstr>
      <vt:lpstr>Fu jonne, et pi freume él lé! (Dulphy)</vt:lpstr>
      <vt:lpstr>Ch’codin du jour éd l’An (Dulphy)</vt:lpstr>
      <vt:lpstr>Cmint qu’il a foait, César? (Dulphy)</vt:lpstr>
      <vt:lpstr>Concordance des négations</vt:lpstr>
      <vt:lpstr>Variabilité</vt:lpstr>
      <vt:lpstr>Mie pu</vt:lpstr>
      <vt:lpstr>Pu </vt:lpstr>
      <vt:lpstr>Mie rien</vt:lpstr>
      <vt:lpstr>Mie jamoais et rien</vt:lpstr>
      <vt:lpstr>Concordance en français québécois</vt:lpstr>
      <vt:lpstr>Mais pas avec personne sujet</vt:lpstr>
      <vt:lpstr>Concordance:  parsonne sujet</vt:lpstr>
      <vt:lpstr>Changements récents?</vt:lpstr>
      <vt:lpstr>Sylvère éd Nouvieu-in-Pontiu, Ch’Lanchron 131:2</vt:lpstr>
      <vt:lpstr>Mie = point?</vt:lpstr>
      <vt:lpstr>Concordance I</vt:lpstr>
      <vt:lpstr>Concordance II</vt:lpstr>
      <vt:lpstr>Concordance III:  Jehan Vasseur</vt:lpstr>
      <vt:lpstr>Ne</vt:lpstr>
      <vt:lpstr>Ne, redoublement des sujets et concordance des négation</vt:lpstr>
      <vt:lpstr>Picard et français</vt:lpstr>
      <vt:lpstr>Redoublement des sujets et ne</vt:lpstr>
      <vt:lpstr>Villeneuve &amp; Auger 2013</vt:lpstr>
      <vt:lpstr>Résultats</vt:lpstr>
      <vt:lpstr>Quelques exemples</vt:lpstr>
      <vt:lpstr>Français et picard</vt:lpstr>
      <vt:lpstr>Négation en picard du Vimeu</vt:lpstr>
      <vt:lpstr>Quelques éléments</vt:lpstr>
      <vt:lpstr>Ce qu’il reste à faire</vt:lpstr>
      <vt:lpstr>Quelques références</vt:lpstr>
      <vt:lpstr>Mérci!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 vs. Point et concordance  des négations en picard</dc:title>
  <dc:creator>Julie Auger</dc:creator>
  <cp:lastModifiedBy>Julie Auger</cp:lastModifiedBy>
  <cp:revision>87</cp:revision>
  <dcterms:created xsi:type="dcterms:W3CDTF">2013-12-01T13:13:32Z</dcterms:created>
  <dcterms:modified xsi:type="dcterms:W3CDTF">2013-12-06T07:47:10Z</dcterms:modified>
</cp:coreProperties>
</file>